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9" r:id="rId4"/>
    <p:sldId id="258" r:id="rId5"/>
    <p:sldId id="260" r:id="rId6"/>
    <p:sldId id="337" r:id="rId7"/>
    <p:sldId id="261" r:id="rId8"/>
    <p:sldId id="313" r:id="rId9"/>
    <p:sldId id="262" r:id="rId10"/>
    <p:sldId id="263" r:id="rId11"/>
    <p:sldId id="314" r:id="rId12"/>
    <p:sldId id="264" r:id="rId13"/>
    <p:sldId id="315" r:id="rId14"/>
    <p:sldId id="265" r:id="rId15"/>
    <p:sldId id="266" r:id="rId16"/>
    <p:sldId id="267" r:id="rId17"/>
    <p:sldId id="268" r:id="rId18"/>
    <p:sldId id="269" r:id="rId19"/>
    <p:sldId id="316" r:id="rId20"/>
    <p:sldId id="271" r:id="rId21"/>
    <p:sldId id="280" r:id="rId22"/>
    <p:sldId id="346" r:id="rId23"/>
    <p:sldId id="318" r:id="rId24"/>
    <p:sldId id="319" r:id="rId25"/>
    <p:sldId id="320" r:id="rId26"/>
    <p:sldId id="317" r:id="rId27"/>
    <p:sldId id="347" r:id="rId28"/>
    <p:sldId id="282" r:id="rId29"/>
    <p:sldId id="283" r:id="rId30"/>
    <p:sldId id="284" r:id="rId31"/>
    <p:sldId id="285" r:id="rId32"/>
    <p:sldId id="286" r:id="rId33"/>
    <p:sldId id="287" r:id="rId34"/>
    <p:sldId id="348" r:id="rId35"/>
    <p:sldId id="304" r:id="rId36"/>
    <p:sldId id="349" r:id="rId37"/>
    <p:sldId id="305" r:id="rId38"/>
    <p:sldId id="289" r:id="rId39"/>
    <p:sldId id="291" r:id="rId40"/>
    <p:sldId id="292" r:id="rId41"/>
    <p:sldId id="321" r:id="rId42"/>
    <p:sldId id="294" r:id="rId43"/>
    <p:sldId id="328" r:id="rId44"/>
    <p:sldId id="297" r:id="rId45"/>
    <p:sldId id="307" r:id="rId46"/>
    <p:sldId id="298" r:id="rId47"/>
    <p:sldId id="299" r:id="rId48"/>
    <p:sldId id="302" r:id="rId49"/>
    <p:sldId id="350" r:id="rId50"/>
    <p:sldId id="308" r:id="rId51"/>
    <p:sldId id="338" r:id="rId52"/>
    <p:sldId id="303" r:id="rId53"/>
    <p:sldId id="323" r:id="rId54"/>
    <p:sldId id="306" r:id="rId55"/>
    <p:sldId id="309" r:id="rId56"/>
    <p:sldId id="311" r:id="rId57"/>
    <p:sldId id="325" r:id="rId58"/>
    <p:sldId id="332" r:id="rId59"/>
    <p:sldId id="352" r:id="rId60"/>
    <p:sldId id="353" r:id="rId61"/>
    <p:sldId id="333" r:id="rId62"/>
    <p:sldId id="334" r:id="rId63"/>
    <p:sldId id="335" r:id="rId64"/>
    <p:sldId id="336" r:id="rId65"/>
    <p:sldId id="340" r:id="rId66"/>
    <p:sldId id="341" r:id="rId67"/>
    <p:sldId id="342" r:id="rId68"/>
    <p:sldId id="344" r:id="rId69"/>
    <p:sldId id="345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4" autoAdjust="0"/>
    <p:restoredTop sz="94660"/>
  </p:normalViewPr>
  <p:slideViewPr>
    <p:cSldViewPr>
      <p:cViewPr varScale="1">
        <p:scale>
          <a:sx n="81" d="100"/>
          <a:sy n="81" d="100"/>
        </p:scale>
        <p:origin x="1531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CF502-8CCB-40EA-AD50-4C86A874C84C}" type="datetimeFigureOut">
              <a:rPr lang="en-US" smtClean="0"/>
              <a:pPr/>
              <a:t>1/24/2024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A16CE-36A2-4899-BFC0-AF68CFB1AFA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7998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A16CE-36A2-4899-BFC0-AF68CFB1AFA7}" type="slidenum">
              <a:rPr lang="en-IN" smtClean="0"/>
              <a:pPr/>
              <a:t>41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4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7" Type="http://schemas.openxmlformats.org/officeDocument/2006/relationships/image" Target="../media/image32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2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7" Type="http://schemas.openxmlformats.org/officeDocument/2006/relationships/image" Target="../media/image39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4.bin"/><Relationship Id="rId18" Type="http://schemas.openxmlformats.org/officeDocument/2006/relationships/image" Target="../media/image53.png"/><Relationship Id="rId3" Type="http://schemas.openxmlformats.org/officeDocument/2006/relationships/image" Target="../media/image40.wmf"/><Relationship Id="rId21" Type="http://schemas.openxmlformats.org/officeDocument/2006/relationships/image" Target="../media/image54.png"/><Relationship Id="rId7" Type="http://schemas.openxmlformats.org/officeDocument/2006/relationships/image" Target="../media/image42.wmf"/><Relationship Id="rId12" Type="http://schemas.openxmlformats.org/officeDocument/2006/relationships/image" Target="../media/image51.png"/><Relationship Id="rId17" Type="http://schemas.openxmlformats.org/officeDocument/2006/relationships/image" Target="../media/image44.wmf"/><Relationship Id="rId2" Type="http://schemas.openxmlformats.org/officeDocument/2006/relationships/oleObject" Target="../embeddings/oleObject30.bin"/><Relationship Id="rId16" Type="http://schemas.openxmlformats.org/officeDocument/2006/relationships/oleObject" Target="../embeddings/oleObject35.bin"/><Relationship Id="rId20" Type="http://schemas.openxmlformats.org/officeDocument/2006/relationships/image" Target="../media/image45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2.bin"/><Relationship Id="rId11" Type="http://schemas.openxmlformats.org/officeDocument/2006/relationships/oleObject" Target="../embeddings/oleObject33.bin"/><Relationship Id="rId5" Type="http://schemas.openxmlformats.org/officeDocument/2006/relationships/image" Target="../media/image41.wmf"/><Relationship Id="rId15" Type="http://schemas.openxmlformats.org/officeDocument/2006/relationships/image" Target="../media/image52.png"/><Relationship Id="rId23" Type="http://schemas.openxmlformats.org/officeDocument/2006/relationships/image" Target="../media/image46.wmf"/><Relationship Id="rId10" Type="http://schemas.openxmlformats.org/officeDocument/2006/relationships/image" Target="../media/image50.png"/><Relationship Id="rId19" Type="http://schemas.openxmlformats.org/officeDocument/2006/relationships/oleObject" Target="../embeddings/oleObject36.bin"/><Relationship Id="rId4" Type="http://schemas.openxmlformats.org/officeDocument/2006/relationships/oleObject" Target="../embeddings/oleObject31.bin"/><Relationship Id="rId9" Type="http://schemas.openxmlformats.org/officeDocument/2006/relationships/image" Target="../media/image49.png"/><Relationship Id="rId14" Type="http://schemas.openxmlformats.org/officeDocument/2006/relationships/image" Target="../media/image43.wmf"/><Relationship Id="rId22" Type="http://schemas.openxmlformats.org/officeDocument/2006/relationships/oleObject" Target="../embeddings/oleObject3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7" Type="http://schemas.openxmlformats.org/officeDocument/2006/relationships/image" Target="../media/image50.w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4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59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60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oleObject" Target="../embeddings/oleObject45.bin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63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7.wmf"/><Relationship Id="rId7" Type="http://schemas.openxmlformats.org/officeDocument/2006/relationships/image" Target="../media/image71.png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68.wmf"/><Relationship Id="rId9" Type="http://schemas.openxmlformats.org/officeDocument/2006/relationships/oleObject" Target="../embeddings/oleObject48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8" Type="http://schemas.openxmlformats.org/officeDocument/2006/relationships/oleObject" Target="../embeddings/oleObject1.bin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8.wmf"/><Relationship Id="rId17" Type="http://schemas.openxmlformats.org/officeDocument/2006/relationships/image" Target="../media/image12.png"/><Relationship Id="rId2" Type="http://schemas.openxmlformats.org/officeDocument/2006/relationships/image" Target="../media/image3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5" Type="http://schemas.openxmlformats.org/officeDocument/2006/relationships/image" Target="../media/image10.png"/><Relationship Id="rId10" Type="http://schemas.openxmlformats.org/officeDocument/2006/relationships/image" Target="../media/image7.wmf"/><Relationship Id="rId19" Type="http://schemas.openxmlformats.org/officeDocument/2006/relationships/image" Target="../media/image2.e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image" Target="../media/image77.png"/><Relationship Id="rId3" Type="http://schemas.openxmlformats.org/officeDocument/2006/relationships/image" Target="../media/image69.wmf"/><Relationship Id="rId7" Type="http://schemas.openxmlformats.org/officeDocument/2006/relationships/image" Target="../media/image71.w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73.wmf"/><Relationship Id="rId5" Type="http://schemas.openxmlformats.org/officeDocument/2006/relationships/image" Target="../media/image70.wmf"/><Relationship Id="rId10" Type="http://schemas.openxmlformats.org/officeDocument/2006/relationships/oleObject" Target="../embeddings/oleObject53.bin"/><Relationship Id="rId4" Type="http://schemas.openxmlformats.org/officeDocument/2006/relationships/oleObject" Target="../embeddings/oleObject50.bin"/><Relationship Id="rId9" Type="http://schemas.openxmlformats.org/officeDocument/2006/relationships/image" Target="../media/image72.wmf"/><Relationship Id="rId1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3" Type="http://schemas.openxmlformats.org/officeDocument/2006/relationships/image" Target="../media/image74.wmf"/><Relationship Id="rId7" Type="http://schemas.openxmlformats.org/officeDocument/2006/relationships/image" Target="../media/image73.w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70.wmf"/><Relationship Id="rId4" Type="http://schemas.openxmlformats.org/officeDocument/2006/relationships/oleObject" Target="../embeddings/oleObject50.bin"/><Relationship Id="rId9" Type="http://schemas.openxmlformats.org/officeDocument/2006/relationships/image" Target="../media/image75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13" Type="http://schemas.openxmlformats.org/officeDocument/2006/relationships/image" Target="../media/image82.wmf"/><Relationship Id="rId3" Type="http://schemas.openxmlformats.org/officeDocument/2006/relationships/image" Target="../media/image77.wmf"/><Relationship Id="rId7" Type="http://schemas.openxmlformats.org/officeDocument/2006/relationships/image" Target="../media/image79.wmf"/><Relationship Id="rId12" Type="http://schemas.openxmlformats.org/officeDocument/2006/relationships/oleObject" Target="../embeddings/oleObject61.bin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81.wmf"/><Relationship Id="rId5" Type="http://schemas.openxmlformats.org/officeDocument/2006/relationships/image" Target="../media/image78.wmf"/><Relationship Id="rId10" Type="http://schemas.openxmlformats.org/officeDocument/2006/relationships/oleObject" Target="../embeddings/oleObject60.bin"/><Relationship Id="rId4" Type="http://schemas.openxmlformats.org/officeDocument/2006/relationships/oleObject" Target="../embeddings/oleObject57.bin"/><Relationship Id="rId9" Type="http://schemas.openxmlformats.org/officeDocument/2006/relationships/image" Target="../media/image80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oleObject" Target="../embeddings/oleObject62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3" Type="http://schemas.openxmlformats.org/officeDocument/2006/relationships/image" Target="../media/image85.jpeg"/><Relationship Id="rId7" Type="http://schemas.openxmlformats.org/officeDocument/2006/relationships/image" Target="../media/image87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4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63.bin"/><Relationship Id="rId9" Type="http://schemas.openxmlformats.org/officeDocument/2006/relationships/image" Target="../media/image88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3" Type="http://schemas.openxmlformats.org/officeDocument/2006/relationships/image" Target="../media/image89.wmf"/><Relationship Id="rId7" Type="http://schemas.openxmlformats.org/officeDocument/2006/relationships/image" Target="../media/image91.wmf"/><Relationship Id="rId2" Type="http://schemas.openxmlformats.org/officeDocument/2006/relationships/oleObject" Target="../embeddings/oleObject6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8.bin"/><Relationship Id="rId5" Type="http://schemas.openxmlformats.org/officeDocument/2006/relationships/image" Target="../media/image90.wmf"/><Relationship Id="rId10" Type="http://schemas.openxmlformats.org/officeDocument/2006/relationships/image" Target="../media/image93.jpeg"/><Relationship Id="rId4" Type="http://schemas.openxmlformats.org/officeDocument/2006/relationships/oleObject" Target="../embeddings/oleObject67.bin"/><Relationship Id="rId9" Type="http://schemas.openxmlformats.org/officeDocument/2006/relationships/image" Target="../media/image92.w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oleObject" Target="../embeddings/oleObject70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emf"/><Relationship Id="rId4" Type="http://schemas.openxmlformats.org/officeDocument/2006/relationships/image" Target="../media/image100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13" Type="http://schemas.openxmlformats.org/officeDocument/2006/relationships/oleObject" Target="../embeddings/oleObject77.bin"/><Relationship Id="rId3" Type="http://schemas.openxmlformats.org/officeDocument/2006/relationships/image" Target="../media/image102.wmf"/><Relationship Id="rId7" Type="http://schemas.openxmlformats.org/officeDocument/2006/relationships/image" Target="../media/image104.wmf"/><Relationship Id="rId12" Type="http://schemas.openxmlformats.org/officeDocument/2006/relationships/image" Target="../media/image99.png"/><Relationship Id="rId2" Type="http://schemas.openxmlformats.org/officeDocument/2006/relationships/oleObject" Target="../embeddings/oleObject7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4.bin"/><Relationship Id="rId11" Type="http://schemas.openxmlformats.org/officeDocument/2006/relationships/image" Target="../media/image106.wmf"/><Relationship Id="rId5" Type="http://schemas.openxmlformats.org/officeDocument/2006/relationships/image" Target="../media/image103.wmf"/><Relationship Id="rId10" Type="http://schemas.openxmlformats.org/officeDocument/2006/relationships/oleObject" Target="../embeddings/oleObject76.bin"/><Relationship Id="rId4" Type="http://schemas.openxmlformats.org/officeDocument/2006/relationships/oleObject" Target="../embeddings/oleObject73.bin"/><Relationship Id="rId9" Type="http://schemas.openxmlformats.org/officeDocument/2006/relationships/image" Target="../media/image105.wmf"/><Relationship Id="rId14" Type="http://schemas.openxmlformats.org/officeDocument/2006/relationships/image" Target="../media/image107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13" Type="http://schemas.openxmlformats.org/officeDocument/2006/relationships/image" Target="../media/image113.wmf"/><Relationship Id="rId3" Type="http://schemas.openxmlformats.org/officeDocument/2006/relationships/image" Target="../media/image108.wmf"/><Relationship Id="rId7" Type="http://schemas.openxmlformats.org/officeDocument/2006/relationships/image" Target="../media/image110.wmf"/><Relationship Id="rId12" Type="http://schemas.openxmlformats.org/officeDocument/2006/relationships/oleObject" Target="../embeddings/oleObject83.bin"/><Relationship Id="rId2" Type="http://schemas.openxmlformats.org/officeDocument/2006/relationships/oleObject" Target="../embeddings/oleObject7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0.bin"/><Relationship Id="rId11" Type="http://schemas.openxmlformats.org/officeDocument/2006/relationships/image" Target="../media/image112.wmf"/><Relationship Id="rId5" Type="http://schemas.openxmlformats.org/officeDocument/2006/relationships/image" Target="../media/image109.wmf"/><Relationship Id="rId10" Type="http://schemas.openxmlformats.org/officeDocument/2006/relationships/oleObject" Target="../embeddings/oleObject82.bin"/><Relationship Id="rId4" Type="http://schemas.openxmlformats.org/officeDocument/2006/relationships/oleObject" Target="../embeddings/oleObject79.bin"/><Relationship Id="rId9" Type="http://schemas.openxmlformats.org/officeDocument/2006/relationships/image" Target="../media/image111.w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7.bin"/><Relationship Id="rId13" Type="http://schemas.openxmlformats.org/officeDocument/2006/relationships/image" Target="../media/image120.wmf"/><Relationship Id="rId3" Type="http://schemas.openxmlformats.org/officeDocument/2006/relationships/image" Target="../media/image115.wmf"/><Relationship Id="rId7" Type="http://schemas.openxmlformats.org/officeDocument/2006/relationships/image" Target="../media/image117.wmf"/><Relationship Id="rId12" Type="http://schemas.openxmlformats.org/officeDocument/2006/relationships/oleObject" Target="../embeddings/oleObject89.bin"/><Relationship Id="rId2" Type="http://schemas.openxmlformats.org/officeDocument/2006/relationships/oleObject" Target="../embeddings/oleObject8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6.bin"/><Relationship Id="rId11" Type="http://schemas.openxmlformats.org/officeDocument/2006/relationships/image" Target="../media/image119.wmf"/><Relationship Id="rId5" Type="http://schemas.openxmlformats.org/officeDocument/2006/relationships/image" Target="../media/image116.wmf"/><Relationship Id="rId10" Type="http://schemas.openxmlformats.org/officeDocument/2006/relationships/oleObject" Target="../embeddings/oleObject88.bin"/><Relationship Id="rId4" Type="http://schemas.openxmlformats.org/officeDocument/2006/relationships/oleObject" Target="../embeddings/oleObject85.bin"/><Relationship Id="rId9" Type="http://schemas.openxmlformats.org/officeDocument/2006/relationships/image" Target="../media/image118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oleObject" Target="../embeddings/oleObject90.bin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oleObject" Target="../embeddings/oleObject91.bin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oleObject" Target="../embeddings/oleObject92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6.emf"/><Relationship Id="rId12" Type="http://schemas.openxmlformats.org/officeDocument/2006/relationships/oleObject" Target="../embeddings/oleObject12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8.emf"/><Relationship Id="rId5" Type="http://schemas.openxmlformats.org/officeDocument/2006/relationships/image" Target="../media/image15.e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7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7" Type="http://schemas.openxmlformats.org/officeDocument/2006/relationships/image" Target="../media/image124.wmf"/><Relationship Id="rId2" Type="http://schemas.openxmlformats.org/officeDocument/2006/relationships/oleObject" Target="../embeddings/oleObject9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5.bin"/><Relationship Id="rId5" Type="http://schemas.openxmlformats.org/officeDocument/2006/relationships/image" Target="../media/image123.wmf"/><Relationship Id="rId4" Type="http://schemas.openxmlformats.org/officeDocument/2006/relationships/oleObject" Target="../embeddings/oleObject94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7" Type="http://schemas.openxmlformats.org/officeDocument/2006/relationships/image" Target="../media/image124.wmf"/><Relationship Id="rId2" Type="http://schemas.openxmlformats.org/officeDocument/2006/relationships/oleObject" Target="../embeddings/oleObject9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5.bin"/><Relationship Id="rId5" Type="http://schemas.openxmlformats.org/officeDocument/2006/relationships/image" Target="../media/image123.wmf"/><Relationship Id="rId4" Type="http://schemas.openxmlformats.org/officeDocument/2006/relationships/oleObject" Target="../embeddings/oleObject94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2.bin"/><Relationship Id="rId13" Type="http://schemas.openxmlformats.org/officeDocument/2006/relationships/image" Target="../media/image129.wmf"/><Relationship Id="rId3" Type="http://schemas.openxmlformats.org/officeDocument/2006/relationships/image" Target="../media/image125.wmf"/><Relationship Id="rId7" Type="http://schemas.openxmlformats.org/officeDocument/2006/relationships/image" Target="../media/image127.wmf"/><Relationship Id="rId12" Type="http://schemas.openxmlformats.org/officeDocument/2006/relationships/oleObject" Target="../embeddings/oleObject100.bin"/><Relationship Id="rId2" Type="http://schemas.openxmlformats.org/officeDocument/2006/relationships/oleObject" Target="../embeddings/oleObject9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8.bin"/><Relationship Id="rId11" Type="http://schemas.openxmlformats.org/officeDocument/2006/relationships/image" Target="../media/image128.wmf"/><Relationship Id="rId5" Type="http://schemas.openxmlformats.org/officeDocument/2006/relationships/image" Target="../media/image126.wmf"/><Relationship Id="rId15" Type="http://schemas.openxmlformats.org/officeDocument/2006/relationships/image" Target="../media/image130.wmf"/><Relationship Id="rId10" Type="http://schemas.openxmlformats.org/officeDocument/2006/relationships/oleObject" Target="../embeddings/oleObject99.bin"/><Relationship Id="rId4" Type="http://schemas.openxmlformats.org/officeDocument/2006/relationships/oleObject" Target="../embeddings/oleObject97.bin"/><Relationship Id="rId9" Type="http://schemas.openxmlformats.org/officeDocument/2006/relationships/image" Target="../media/image57.wmf"/><Relationship Id="rId14" Type="http://schemas.openxmlformats.org/officeDocument/2006/relationships/oleObject" Target="../embeddings/oleObject101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emf"/><Relationship Id="rId3" Type="http://schemas.openxmlformats.org/officeDocument/2006/relationships/image" Target="../media/image128.wmf"/><Relationship Id="rId7" Type="http://schemas.openxmlformats.org/officeDocument/2006/relationships/image" Target="../media/image130.wmf"/><Relationship Id="rId2" Type="http://schemas.openxmlformats.org/officeDocument/2006/relationships/oleObject" Target="../embeddings/oleObject9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1.bin"/><Relationship Id="rId5" Type="http://schemas.openxmlformats.org/officeDocument/2006/relationships/image" Target="../media/image129.wmf"/><Relationship Id="rId4" Type="http://schemas.openxmlformats.org/officeDocument/2006/relationships/oleObject" Target="../embeddings/oleObject100.bin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wmf"/><Relationship Id="rId2" Type="http://schemas.openxmlformats.org/officeDocument/2006/relationships/oleObject" Target="../embeddings/oleObject102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20.wmf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25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24.wmf"/><Relationship Id="rId4" Type="http://schemas.openxmlformats.org/officeDocument/2006/relationships/image" Target="../media/image21.png"/><Relationship Id="rId9" Type="http://schemas.openxmlformats.org/officeDocument/2006/relationships/oleObject" Target="../embeddings/oleObject1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7" Type="http://schemas.openxmlformats.org/officeDocument/2006/relationships/image" Target="../media/image28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216024"/>
            <a:ext cx="8229600" cy="548680"/>
          </a:xfrm>
        </p:spPr>
        <p:txBody>
          <a:bodyPr>
            <a:noAutofit/>
          </a:bodyPr>
          <a:lstStyle/>
          <a:p>
            <a:r>
              <a:rPr lang="en-US" sz="3200" b="1" u="sng" dirty="0">
                <a:solidFill>
                  <a:srgbClr val="00B050"/>
                </a:solidFill>
              </a:rPr>
              <a:t>VOLTAGE  CONTROL   IN   INVERTERS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692696"/>
            <a:ext cx="9036496" cy="6165304"/>
          </a:xfrm>
        </p:spPr>
        <p:txBody>
          <a:bodyPr>
            <a:normAutofit/>
          </a:bodyPr>
          <a:lstStyle/>
          <a:p>
            <a:pPr algn="l"/>
            <a:r>
              <a:rPr lang="en-US" sz="2800" b="1" u="sng" dirty="0">
                <a:solidFill>
                  <a:srgbClr val="FF0000"/>
                </a:solidFill>
              </a:rPr>
              <a:t>PULSE  WIDTH  MODULATED  INVERTERS</a:t>
            </a:r>
          </a:p>
          <a:p>
            <a:pPr algn="l"/>
            <a:r>
              <a:rPr lang="en-US" sz="2400" b="1" u="sng" dirty="0">
                <a:solidFill>
                  <a:schemeClr val="tx1"/>
                </a:solidFill>
              </a:rPr>
              <a:t>PWM SCHEMES</a:t>
            </a:r>
            <a:r>
              <a:rPr lang="en-US" sz="2400" b="1" dirty="0">
                <a:solidFill>
                  <a:schemeClr val="tx1"/>
                </a:solidFill>
              </a:rPr>
              <a:t>:</a:t>
            </a:r>
          </a:p>
          <a:p>
            <a:pPr lvl="0" algn="l">
              <a:buFont typeface="Arial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        </a:t>
            </a:r>
            <a:r>
              <a:rPr lang="en-US" sz="2800" b="1" dirty="0">
                <a:solidFill>
                  <a:schemeClr val="tx2"/>
                </a:solidFill>
              </a:rPr>
              <a:t>Single Pulse Modulation (SPM)</a:t>
            </a:r>
          </a:p>
          <a:p>
            <a:pPr lvl="0" algn="l">
              <a:buFont typeface="Arial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        </a:t>
            </a:r>
            <a:r>
              <a:rPr lang="en-US" sz="2800" b="1" dirty="0">
                <a:solidFill>
                  <a:schemeClr val="accent2"/>
                </a:solidFill>
              </a:rPr>
              <a:t>Symmetrical Multiple Pulse Width Modulation 	(SMPWM)</a:t>
            </a:r>
          </a:p>
          <a:p>
            <a:pPr lvl="0" algn="l">
              <a:buFont typeface="Arial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        </a:t>
            </a:r>
            <a:r>
              <a:rPr lang="en-US" sz="2800" b="1" dirty="0">
                <a:solidFill>
                  <a:schemeClr val="accent4"/>
                </a:solidFill>
              </a:rPr>
              <a:t>Sinusoidal PWM (SPWM)</a:t>
            </a:r>
          </a:p>
          <a:p>
            <a:pPr lvl="0" algn="l">
              <a:buFont typeface="Arial" pitchFamily="34" charset="0"/>
              <a:buChar char="•"/>
            </a:pPr>
            <a:r>
              <a:rPr lang="en-US" sz="2800" b="1" dirty="0">
                <a:solidFill>
                  <a:schemeClr val="accent5"/>
                </a:solidFill>
              </a:rPr>
              <a:t>         Selective Harmonic Elimination</a:t>
            </a:r>
            <a:endParaRPr lang="en-US" sz="2800" b="1" dirty="0">
              <a:solidFill>
                <a:schemeClr val="accent4"/>
              </a:solidFill>
            </a:endParaRPr>
          </a:p>
          <a:p>
            <a:pPr lvl="0" algn="l">
              <a:buFont typeface="Arial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         </a:t>
            </a:r>
            <a:r>
              <a:rPr lang="en-US" sz="2800" b="1" dirty="0">
                <a:solidFill>
                  <a:schemeClr val="accent6"/>
                </a:solidFill>
              </a:rPr>
              <a:t>Current controlled PWM</a:t>
            </a:r>
          </a:p>
          <a:p>
            <a:pPr lvl="0" algn="l">
              <a:buFont typeface="Arial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          </a:t>
            </a:r>
            <a:r>
              <a:rPr lang="en-US" sz="2800" b="1" dirty="0">
                <a:solidFill>
                  <a:schemeClr val="tx2"/>
                </a:solidFill>
              </a:rPr>
              <a:t>Delta modulated PWM</a:t>
            </a:r>
          </a:p>
          <a:p>
            <a:pPr lvl="0" algn="l">
              <a:buFont typeface="Arial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           </a:t>
            </a:r>
            <a:r>
              <a:rPr lang="en-US" sz="2800" b="1" dirty="0">
                <a:solidFill>
                  <a:srgbClr val="C00000"/>
                </a:solidFill>
              </a:rPr>
              <a:t>Space Vector PWM (SVPWM)</a:t>
            </a:r>
          </a:p>
          <a:p>
            <a:pPr lvl="0" algn="l">
              <a:buFont typeface="Arial" pitchFamily="34" charset="0"/>
              <a:buChar char="•"/>
            </a:pPr>
            <a:r>
              <a:rPr lang="en-US" sz="2800" b="1" dirty="0">
                <a:solidFill>
                  <a:srgbClr val="C00000"/>
                </a:solidFill>
              </a:rPr>
              <a:t>           </a:t>
            </a:r>
            <a:r>
              <a:rPr lang="en-US" sz="2800" b="1" dirty="0">
                <a:solidFill>
                  <a:srgbClr val="00B050"/>
                </a:solidFill>
              </a:rPr>
              <a:t>Third Harmonic Injection PWM</a:t>
            </a:r>
          </a:p>
          <a:p>
            <a:pPr lvl="0" algn="l">
              <a:buFont typeface="Arial" pitchFamily="34" charset="0"/>
              <a:buChar char="•"/>
            </a:pPr>
            <a:endParaRPr lang="en-US" b="1" dirty="0">
              <a:solidFill>
                <a:srgbClr val="C00000"/>
              </a:solidFill>
            </a:endParaRPr>
          </a:p>
          <a:p>
            <a:pPr algn="l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G:\PE_classnotes\drawings\graph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762000"/>
            <a:ext cx="7467600" cy="5410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Switching losses are high.</a:t>
            </a:r>
          </a:p>
          <a:p>
            <a:r>
              <a:rPr lang="en-US" b="1" dirty="0">
                <a:solidFill>
                  <a:srgbClr val="00B050"/>
                </a:solidFill>
              </a:rPr>
              <a:t>Fast turn on and turn off devices are required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sz="4000" b="1" u="sng" dirty="0"/>
              <a:t>S</a:t>
            </a:r>
            <a:r>
              <a:rPr lang="en-US" sz="4000" b="1" u="sng" dirty="0">
                <a:solidFill>
                  <a:srgbClr val="C00000"/>
                </a:solidFill>
              </a:rPr>
              <a:t>ELECTIVE HARMONIC ELIMINATION (SHE)</a:t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>
            <a:normAutofit lnSpcReduction="10000"/>
          </a:bodyPr>
          <a:lstStyle/>
          <a:p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category of multiple pulse modulation scheme</a:t>
            </a:r>
          </a:p>
          <a:p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Elimination of undesirable lower order harmonics and</a:t>
            </a:r>
          </a:p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of fundamental voltage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Several symmetrical pulses are made in a cycle </a:t>
            </a:r>
          </a:p>
          <a:p>
            <a:endParaRPr 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Pulse notches are made at predetermined angles to eliminate certain harmonics.</a:t>
            </a:r>
          </a:p>
          <a:p>
            <a:endParaRPr 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eliminate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harmonics,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(K+1) </a:t>
            </a: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notches are made in one quarter cycle.</a:t>
            </a:r>
          </a:p>
          <a:p>
            <a:endParaRPr lang="en-US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"/>
            <a:ext cx="8458200" cy="63246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even harmonics are absent.    </a:t>
            </a:r>
            <a:r>
              <a:rPr lang="en-US" b="1" dirty="0" err="1">
                <a:solidFill>
                  <a:srgbClr val="C00000"/>
                </a:solidFill>
              </a:rPr>
              <a:t>b</a:t>
            </a:r>
            <a:r>
              <a:rPr lang="en-US" b="1" baseline="-25000" dirty="0" err="1">
                <a:solidFill>
                  <a:srgbClr val="C00000"/>
                </a:solidFill>
              </a:rPr>
              <a:t>n</a:t>
            </a:r>
            <a:r>
              <a:rPr lang="en-US" b="1" dirty="0">
                <a:solidFill>
                  <a:srgbClr val="C00000"/>
                </a:solidFill>
              </a:rPr>
              <a:t> =0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88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2853838"/>
              </p:ext>
            </p:extLst>
          </p:nvPr>
        </p:nvGraphicFramePr>
        <p:xfrm>
          <a:off x="467544" y="188640"/>
          <a:ext cx="8274050" cy="3128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860361" imgH="3995979" progId="Visio.Drawing.11">
                  <p:embed/>
                </p:oleObj>
              </mc:Choice>
              <mc:Fallback>
                <p:oleObj name="Visio" r:id="rId2" imgW="7860361" imgH="3995979" progId="Visio.Drawing.11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88640"/>
                        <a:ext cx="8274050" cy="3128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52104"/>
              </p:ext>
            </p:extLst>
          </p:nvPr>
        </p:nvGraphicFramePr>
        <p:xfrm>
          <a:off x="683568" y="3140968"/>
          <a:ext cx="60960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095880" imgH="1219320" progId="Equation.3">
                  <p:embed/>
                </p:oleObj>
              </mc:Choice>
              <mc:Fallback>
                <p:oleObj name="Equation" r:id="rId4" imgW="6095880" imgH="12193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3568" y="3140968"/>
                        <a:ext cx="6096000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49287"/>
              </p:ext>
            </p:extLst>
          </p:nvPr>
        </p:nvGraphicFramePr>
        <p:xfrm>
          <a:off x="539552" y="5445224"/>
          <a:ext cx="40386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18671" imgH="444307" progId="Equation.3">
                  <p:embed/>
                </p:oleObj>
              </mc:Choice>
              <mc:Fallback>
                <p:oleObj name="Equation" r:id="rId6" imgW="1218671" imgH="444307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5445224"/>
                        <a:ext cx="40386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44857" y="6056103"/>
                <a:ext cx="5184576" cy="779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B050"/>
                    </a:solidFill>
                  </a:rPr>
                  <a:t>a</a:t>
                </a:r>
                <a:r>
                  <a:rPr lang="en-US" sz="2800" baseline="-25000" dirty="0">
                    <a:solidFill>
                      <a:srgbClr val="00B05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/4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𝑠𝑖𝑛𝑛</m:t>
                        </m:r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𝑡𝑑</m:t>
                        </m:r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nary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857" y="6056103"/>
                <a:ext cx="5184576" cy="779957"/>
              </a:xfrm>
              <a:prstGeom prst="rect">
                <a:avLst/>
              </a:prstGeom>
              <a:blipFill>
                <a:blip r:embed="rId9"/>
                <a:stretch>
                  <a:fillRect l="-2471" b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686800" cy="6324600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936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936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1082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9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10445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1590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8065595"/>
              </p:ext>
            </p:extLst>
          </p:nvPr>
        </p:nvGraphicFramePr>
        <p:xfrm>
          <a:off x="899592" y="5661248"/>
          <a:ext cx="4104456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15840" imgH="457200" progId="Equation.3">
                  <p:embed/>
                </p:oleObj>
              </mc:Choice>
              <mc:Fallback>
                <p:oleObj name="Equation" r:id="rId2" imgW="181584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9592" y="5661248"/>
                        <a:ext cx="4104456" cy="1080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131962"/>
              </p:ext>
            </p:extLst>
          </p:nvPr>
        </p:nvGraphicFramePr>
        <p:xfrm>
          <a:off x="47625" y="3573463"/>
          <a:ext cx="8907463" cy="223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86120" imgH="1041120" progId="Equation.3">
                  <p:embed/>
                </p:oleObj>
              </mc:Choice>
              <mc:Fallback>
                <p:oleObj name="Equation" r:id="rId4" imgW="4686120" imgH="1041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625" y="3573463"/>
                        <a:ext cx="8907463" cy="2232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2853838"/>
              </p:ext>
            </p:extLst>
          </p:nvPr>
        </p:nvGraphicFramePr>
        <p:xfrm>
          <a:off x="468313" y="188913"/>
          <a:ext cx="8274050" cy="312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7860361" imgH="3995979" progId="Visio.Drawing.11">
                  <p:embed/>
                </p:oleObj>
              </mc:Choice>
              <mc:Fallback>
                <p:oleObj name="Visio" r:id="rId6" imgW="7860361" imgH="3995979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88913"/>
                        <a:ext cx="8274050" cy="312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686800" cy="6324600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b="1" dirty="0">
              <a:solidFill>
                <a:srgbClr val="00B050"/>
              </a:solidFill>
            </a:endParaRPr>
          </a:p>
          <a:p>
            <a:endParaRPr lang="en-US" b="1" dirty="0">
              <a:solidFill>
                <a:srgbClr val="00B050"/>
              </a:solidFill>
            </a:endParaRPr>
          </a:p>
          <a:p>
            <a:endParaRPr lang="en-US" b="1" dirty="0">
              <a:solidFill>
                <a:srgbClr val="00B050"/>
              </a:solidFill>
            </a:endParaRPr>
          </a:p>
          <a:p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If it is required to </a:t>
            </a:r>
          </a:p>
          <a:p>
            <a:r>
              <a:rPr lang="en-US" b="1" dirty="0">
                <a:solidFill>
                  <a:srgbClr val="C00000"/>
                </a:solidFill>
              </a:rPr>
              <a:t>                               </a:t>
            </a:r>
            <a:r>
              <a:rPr lang="en-US" sz="2800" b="1" dirty="0">
                <a:solidFill>
                  <a:srgbClr val="C00000"/>
                </a:solidFill>
              </a:rPr>
              <a:t>eliminate 3</a:t>
            </a:r>
            <a:r>
              <a:rPr lang="en-US" sz="2800" b="1" baseline="30000" dirty="0">
                <a:solidFill>
                  <a:srgbClr val="C00000"/>
                </a:solidFill>
              </a:rPr>
              <a:t>rd</a:t>
            </a:r>
            <a:r>
              <a:rPr lang="en-US" sz="2800" b="1" dirty="0">
                <a:solidFill>
                  <a:srgbClr val="C00000"/>
                </a:solidFill>
              </a:rPr>
              <a:t>, 5</a:t>
            </a:r>
            <a:r>
              <a:rPr lang="en-US" sz="2800" b="1" baseline="30000" dirty="0">
                <a:solidFill>
                  <a:srgbClr val="C00000"/>
                </a:solidFill>
              </a:rPr>
              <a:t>th</a:t>
            </a:r>
            <a:r>
              <a:rPr lang="en-US" sz="2800" b="1" dirty="0">
                <a:solidFill>
                  <a:srgbClr val="C00000"/>
                </a:solidFill>
              </a:rPr>
              <a:t> and 9</a:t>
            </a:r>
            <a:r>
              <a:rPr lang="en-US" sz="2800" b="1" baseline="30000" dirty="0">
                <a:solidFill>
                  <a:srgbClr val="C00000"/>
                </a:solidFill>
              </a:rPr>
              <a:t>th</a:t>
            </a:r>
            <a:r>
              <a:rPr lang="en-US" sz="2800" b="1" dirty="0">
                <a:solidFill>
                  <a:srgbClr val="C00000"/>
                </a:solidFill>
              </a:rPr>
              <a:t> harmonics </a:t>
            </a:r>
          </a:p>
          <a:p>
            <a:r>
              <a:rPr lang="en-US" sz="2800" b="1" dirty="0">
                <a:solidFill>
                  <a:srgbClr val="C00000"/>
                </a:solidFill>
              </a:rPr>
              <a:t>                                         and</a:t>
            </a:r>
          </a:p>
          <a:p>
            <a:r>
              <a:rPr lang="en-US" b="1" dirty="0">
                <a:solidFill>
                  <a:srgbClr val="C00000"/>
                </a:solidFill>
              </a:rPr>
              <a:t>                       </a:t>
            </a:r>
            <a:r>
              <a:rPr lang="en-US" sz="2800" b="1" dirty="0">
                <a:solidFill>
                  <a:srgbClr val="C00000"/>
                </a:solidFill>
              </a:rPr>
              <a:t>control the peak of fundamental component  to 50%   </a:t>
            </a:r>
          </a:p>
          <a:p>
            <a:r>
              <a:rPr lang="en-US" sz="2800" b="1" dirty="0">
                <a:solidFill>
                  <a:srgbClr val="C00000"/>
                </a:solidFill>
              </a:rPr>
              <a:t>                                                                            of input voltage </a:t>
            </a:r>
            <a:r>
              <a:rPr lang="en-US" sz="2800" b="1" dirty="0" err="1">
                <a:solidFill>
                  <a:srgbClr val="C00000"/>
                </a:solidFill>
              </a:rPr>
              <a:t>V</a:t>
            </a:r>
            <a:r>
              <a:rPr lang="en-US" sz="2800" b="1" baseline="-25000" dirty="0" err="1">
                <a:solidFill>
                  <a:srgbClr val="C00000"/>
                </a:solidFill>
              </a:rPr>
              <a:t>d</a:t>
            </a:r>
            <a:r>
              <a:rPr lang="en-US" sz="2800" b="1" dirty="0">
                <a:solidFill>
                  <a:srgbClr val="C00000"/>
                </a:solidFill>
              </a:rPr>
              <a:t>.</a:t>
            </a:r>
          </a:p>
          <a:p>
            <a:r>
              <a:rPr lang="en-US" sz="3300" b="1" dirty="0">
                <a:solidFill>
                  <a:srgbClr val="00B0F0"/>
                </a:solidFill>
              </a:rPr>
              <a:t>k = 3,</a:t>
            </a:r>
          </a:p>
          <a:p>
            <a:r>
              <a:rPr lang="en-US" sz="3300" b="1" dirty="0">
                <a:solidFill>
                  <a:srgbClr val="00B0F0"/>
                </a:solidFill>
              </a:rPr>
              <a:t>  k+1 = 4 notches are required for the output voltage in one quarter cycle.</a:t>
            </a:r>
          </a:p>
          <a:p>
            <a:r>
              <a:rPr lang="en-US" sz="3100" b="1" dirty="0">
                <a:solidFill>
                  <a:srgbClr val="00B050"/>
                </a:solidFill>
              </a:rPr>
              <a:t>Coefficient of 3</a:t>
            </a:r>
            <a:r>
              <a:rPr lang="en-US" sz="3100" b="1" baseline="30000" dirty="0">
                <a:solidFill>
                  <a:srgbClr val="00B050"/>
                </a:solidFill>
              </a:rPr>
              <a:t>rd</a:t>
            </a:r>
            <a:r>
              <a:rPr lang="en-US" sz="3100" b="1" dirty="0">
                <a:solidFill>
                  <a:srgbClr val="00B050"/>
                </a:solidFill>
              </a:rPr>
              <a:t>, 5</a:t>
            </a:r>
            <a:r>
              <a:rPr lang="en-US" sz="3100" b="1" baseline="30000" dirty="0">
                <a:solidFill>
                  <a:srgbClr val="00B050"/>
                </a:solidFill>
              </a:rPr>
              <a:t>th</a:t>
            </a:r>
            <a:r>
              <a:rPr lang="en-US" sz="3100" b="1" dirty="0">
                <a:solidFill>
                  <a:srgbClr val="00B050"/>
                </a:solidFill>
              </a:rPr>
              <a:t> and 9</a:t>
            </a:r>
            <a:r>
              <a:rPr lang="en-US" sz="3100" b="1" baseline="30000" dirty="0">
                <a:solidFill>
                  <a:srgbClr val="00B050"/>
                </a:solidFill>
              </a:rPr>
              <a:t>th</a:t>
            </a:r>
            <a:r>
              <a:rPr lang="en-US" sz="3100" b="1" dirty="0">
                <a:solidFill>
                  <a:srgbClr val="00B050"/>
                </a:solidFill>
              </a:rPr>
              <a:t> harmonics should be zero.</a:t>
            </a:r>
          </a:p>
          <a:p>
            <a:endParaRPr lang="en-US" sz="3100" b="1" dirty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0" y="936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0" y="936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0" y="9683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564" name="Rectangle 12"/>
          <p:cNvSpPr>
            <a:spLocks noChangeArrowheads="1"/>
          </p:cNvSpPr>
          <p:nvPr/>
        </p:nvSpPr>
        <p:spPr bwMode="auto">
          <a:xfrm>
            <a:off x="0" y="647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356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567" name="Rectangle 15"/>
          <p:cNvSpPr>
            <a:spLocks noChangeArrowheads="1"/>
          </p:cNvSpPr>
          <p:nvPr/>
        </p:nvSpPr>
        <p:spPr bwMode="auto">
          <a:xfrm>
            <a:off x="0" y="647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3569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570" name="Rectangle 18"/>
          <p:cNvSpPr>
            <a:spLocks noChangeArrowheads="1"/>
          </p:cNvSpPr>
          <p:nvPr/>
        </p:nvSpPr>
        <p:spPr bwMode="auto">
          <a:xfrm>
            <a:off x="0" y="647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1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069331"/>
              </p:ext>
            </p:extLst>
          </p:nvPr>
        </p:nvGraphicFramePr>
        <p:xfrm>
          <a:off x="1742818" y="1028823"/>
          <a:ext cx="649287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65360" imgH="457200" progId="Equation.3">
                  <p:embed/>
                </p:oleObj>
              </mc:Choice>
              <mc:Fallback>
                <p:oleObj name="Equation" r:id="rId2" imgW="2565360" imgH="4572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2818" y="1028823"/>
                        <a:ext cx="6492875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8666432"/>
              </p:ext>
            </p:extLst>
          </p:nvPr>
        </p:nvGraphicFramePr>
        <p:xfrm>
          <a:off x="555625" y="1385226"/>
          <a:ext cx="1125538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44240" imgH="228600" progId="Equation.3">
                  <p:embed/>
                </p:oleObj>
              </mc:Choice>
              <mc:Fallback>
                <p:oleObj name="Equation" r:id="rId4" imgW="4442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25" y="1385226"/>
                        <a:ext cx="1125538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672073"/>
              </p:ext>
            </p:extLst>
          </p:nvPr>
        </p:nvGraphicFramePr>
        <p:xfrm>
          <a:off x="4194971" y="0"/>
          <a:ext cx="4103687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4103640" imgH="1081080" progId="">
                  <p:embed/>
                </p:oleObj>
              </mc:Choice>
              <mc:Fallback>
                <p:oleObj r:id="rId6" imgW="4103640" imgH="1081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94971" y="0"/>
                        <a:ext cx="4103687" cy="1081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402883" y="248157"/>
                <a:ext cx="6709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</a:rPr>
                        <m:t>𝑎</m:t>
                      </m:r>
                      <m:r>
                        <a:rPr lang="en-US" sz="3200" b="0" i="1" baseline="-25000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883" y="248157"/>
                <a:ext cx="67095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125239" y="6044975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a</a:t>
            </a:r>
            <a:r>
              <a:rPr lang="en-US" sz="3200" b="1" baseline="-25000" dirty="0">
                <a:solidFill>
                  <a:srgbClr val="7030A0"/>
                </a:solidFill>
              </a:rPr>
              <a:t>9</a:t>
            </a:r>
            <a:r>
              <a:rPr lang="en-US" sz="3200" b="1" dirty="0">
                <a:solidFill>
                  <a:srgbClr val="7030A0"/>
                </a:solidFill>
              </a:rPr>
              <a:t> = 0</a:t>
            </a:r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1859833" y="6124411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a</a:t>
            </a:r>
            <a:r>
              <a:rPr lang="en-US" sz="3200" b="1" baseline="-25000" dirty="0">
                <a:solidFill>
                  <a:srgbClr val="0070C0"/>
                </a:solidFill>
              </a:rPr>
              <a:t>5</a:t>
            </a:r>
            <a:r>
              <a:rPr lang="en-US" sz="3200" b="1" dirty="0">
                <a:solidFill>
                  <a:srgbClr val="0070C0"/>
                </a:solidFill>
              </a:rPr>
              <a:t> = 0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5089" y="6095598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a</a:t>
            </a:r>
            <a:r>
              <a:rPr lang="en-US" sz="3200" b="1" baseline="-25000" dirty="0">
                <a:solidFill>
                  <a:srgbClr val="C00000"/>
                </a:solidFill>
              </a:rPr>
              <a:t>3</a:t>
            </a:r>
            <a:r>
              <a:rPr lang="en-US" sz="3200" b="1" dirty="0">
                <a:solidFill>
                  <a:srgbClr val="C00000"/>
                </a:solidFill>
              </a:rPr>
              <a:t> = 0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07517" y="5968425"/>
            <a:ext cx="2029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</a:t>
            </a:r>
            <a:r>
              <a:rPr lang="en-US" sz="3200" b="1" baseline="-25000" dirty="0">
                <a:solidFill>
                  <a:srgbClr val="00B050"/>
                </a:solidFill>
              </a:rPr>
              <a:t>1</a:t>
            </a:r>
            <a:r>
              <a:rPr lang="en-US" sz="3200" b="1" dirty="0">
                <a:solidFill>
                  <a:srgbClr val="00B050"/>
                </a:solidFill>
              </a:rPr>
              <a:t> = 0.5V</a:t>
            </a:r>
            <a:r>
              <a:rPr lang="en-US" sz="3200" b="1" baseline="-25000" dirty="0">
                <a:solidFill>
                  <a:srgbClr val="00B050"/>
                </a:solidFill>
              </a:rPr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21" grpId="0"/>
      <p:bldP spid="2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686800" cy="566896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0" y="7921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0" y="7921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0" y="7921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0" y="7921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659607"/>
              </p:ext>
            </p:extLst>
          </p:nvPr>
        </p:nvGraphicFramePr>
        <p:xfrm>
          <a:off x="710077" y="812962"/>
          <a:ext cx="6819155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58840" imgH="419040" progId="Equation.3">
                  <p:embed/>
                </p:oleObj>
              </mc:Choice>
              <mc:Fallback>
                <p:oleObj name="Equation" r:id="rId2" imgW="295884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0077" y="812962"/>
                        <a:ext cx="6819155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4648176"/>
              </p:ext>
            </p:extLst>
          </p:nvPr>
        </p:nvGraphicFramePr>
        <p:xfrm>
          <a:off x="7576039" y="1028986"/>
          <a:ext cx="787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68280" imgH="228600" progId="Equation.3">
                  <p:embed/>
                </p:oleObj>
              </mc:Choice>
              <mc:Fallback>
                <p:oleObj name="Equation" r:id="rId4" imgW="3682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6039" y="1028986"/>
                        <a:ext cx="787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105259"/>
              </p:ext>
            </p:extLst>
          </p:nvPr>
        </p:nvGraphicFramePr>
        <p:xfrm>
          <a:off x="955563" y="2197534"/>
          <a:ext cx="65563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04560" imgH="228600" progId="Equation.3">
                  <p:embed/>
                </p:oleObj>
              </mc:Choice>
              <mc:Fallback>
                <p:oleObj name="Equation" r:id="rId6" imgW="3045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5563" y="2197534"/>
                        <a:ext cx="655637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0"/>
              <p:cNvSpPr txBox="1"/>
              <p:nvPr/>
            </p:nvSpPr>
            <p:spPr>
              <a:xfrm>
                <a:off x="710077" y="178710"/>
                <a:ext cx="9673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𝑎</m:t>
                      </m:r>
                      <m:r>
                        <a:rPr lang="en-US" sz="2800" b="0" i="1" baseline="-25000" smtClean="0">
                          <a:latin typeface="Cambria Math"/>
                        </a:rPr>
                        <m:t>1</m:t>
                      </m:r>
                      <m:r>
                        <a:rPr lang="en-US" sz="2800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77" y="178710"/>
                <a:ext cx="96731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1"/>
              <p:cNvSpPr txBox="1"/>
              <p:nvPr/>
            </p:nvSpPr>
            <p:spPr>
              <a:xfrm>
                <a:off x="1966019" y="30217"/>
                <a:ext cx="5233227" cy="7916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/>
                          </a:rPr>
                          <m:t>4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32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/>
                          </a:rPr>
                          <m:t>1+2</m:t>
                        </m:r>
                        <m:nary>
                          <m:naryPr>
                            <m:chr m:val="∑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sz="32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i="1">
                                <a:latin typeface="Cambria Math"/>
                              </a:rPr>
                              <m:t>4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(−1)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sz="3200" i="1">
                                <a:latin typeface="Cambria Math"/>
                              </a:rPr>
                              <m:t>𝑐𝑜𝑠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r>
                  <a:rPr lang="en-US" dirty="0"/>
                  <a:t>=</a:t>
                </a:r>
              </a:p>
            </p:txBody>
          </p:sp>
        </mc:Choice>
        <mc:Fallback xmlns="">
          <p:sp>
            <p:nvSpPr>
              <p:cNvPr id="26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019" y="30217"/>
                <a:ext cx="5233227" cy="7916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530598"/>
              </p:ext>
            </p:extLst>
          </p:nvPr>
        </p:nvGraphicFramePr>
        <p:xfrm>
          <a:off x="7169145" y="212309"/>
          <a:ext cx="787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68280" imgH="228600" progId="Equation.3">
                  <p:embed/>
                </p:oleObj>
              </mc:Choice>
              <mc:Fallback>
                <p:oleObj name="Equation" r:id="rId11" imgW="3682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69145" y="212309"/>
                        <a:ext cx="787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1"/>
              <p:cNvSpPr txBox="1"/>
              <p:nvPr/>
            </p:nvSpPr>
            <p:spPr>
              <a:xfrm>
                <a:off x="1819659" y="2125526"/>
                <a:ext cx="5460854" cy="7916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4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3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1+2</m:t>
                        </m:r>
                        <m:nary>
                          <m:naryPr>
                            <m:chr m:val="∑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4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(−1)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𝑐𝑜𝑠</m:t>
                            </m:r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3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r>
                  <a:rPr lang="en-US" dirty="0"/>
                  <a:t>=</a:t>
                </a:r>
              </a:p>
            </p:txBody>
          </p:sp>
        </mc:Choice>
        <mc:Fallback xmlns="">
          <p:sp>
            <p:nvSpPr>
              <p:cNvPr id="28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659" y="2125526"/>
                <a:ext cx="5460854" cy="7916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93623"/>
              </p:ext>
            </p:extLst>
          </p:nvPr>
        </p:nvGraphicFramePr>
        <p:xfrm>
          <a:off x="7276538" y="2412494"/>
          <a:ext cx="271462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26720" imgH="177480" progId="Equation.3">
                  <p:embed/>
                </p:oleObj>
              </mc:Choice>
              <mc:Fallback>
                <p:oleObj name="Equation" r:id="rId13" imgW="12672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76538" y="2412494"/>
                        <a:ext cx="271462" cy="47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-37158" y="5814958"/>
                <a:ext cx="8682571" cy="704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B050"/>
                    </a:solidFill>
                  </a:rPr>
                  <a:t>a</a:t>
                </a:r>
                <a:r>
                  <a:rPr lang="en-US" sz="2800" baseline="-25000" dirty="0">
                    <a:solidFill>
                      <a:srgbClr val="00B050"/>
                    </a:solidFill>
                  </a:rPr>
                  <a:t>9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1−2</m:t>
                        </m:r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58" y="5814958"/>
                <a:ext cx="8682571" cy="704167"/>
              </a:xfrm>
              <a:prstGeom prst="rect">
                <a:avLst/>
              </a:prstGeom>
              <a:blipFill>
                <a:blip r:embed="rId15"/>
                <a:stretch>
                  <a:fillRect l="-1475" b="-121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6471773"/>
              </p:ext>
            </p:extLst>
          </p:nvPr>
        </p:nvGraphicFramePr>
        <p:xfrm>
          <a:off x="8501063" y="5937250"/>
          <a:ext cx="515937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41200" imgH="177480" progId="Equation.3">
                  <p:embed/>
                </p:oleObj>
              </mc:Choice>
              <mc:Fallback>
                <p:oleObj name="Equation" r:id="rId16" imgW="241200" imgH="177480" progId="Equation.3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501063" y="5937250"/>
                        <a:ext cx="515937" cy="47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7398" y="4507803"/>
                <a:ext cx="8682571" cy="704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a</a:t>
                </a:r>
                <a:r>
                  <a:rPr lang="en-US" sz="2800" baseline="-25000" dirty="0">
                    <a:solidFill>
                      <a:srgbClr val="0070C0"/>
                    </a:solidFill>
                  </a:rPr>
                  <a:t>5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1−2</m:t>
                        </m:r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8" y="4507803"/>
                <a:ext cx="8682571" cy="704552"/>
              </a:xfrm>
              <a:prstGeom prst="rect">
                <a:avLst/>
              </a:prstGeom>
              <a:blipFill>
                <a:blip r:embed="rId18"/>
                <a:stretch>
                  <a:fillRect l="-1404" b="-112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8204761"/>
              </p:ext>
            </p:extLst>
          </p:nvPr>
        </p:nvGraphicFramePr>
        <p:xfrm>
          <a:off x="8513848" y="4603658"/>
          <a:ext cx="515937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41200" imgH="177480" progId="Equation.3">
                  <p:embed/>
                </p:oleObj>
              </mc:Choice>
              <mc:Fallback>
                <p:oleObj name="Equation" r:id="rId19" imgW="241200" imgH="177480" progId="Equation.3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513848" y="4603658"/>
                        <a:ext cx="515937" cy="47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0" y="3277802"/>
                <a:ext cx="8682571" cy="704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7030A0"/>
                    </a:solidFill>
                  </a:rPr>
                  <a:t>a</a:t>
                </a:r>
                <a:r>
                  <a:rPr lang="en-US" sz="2800" baseline="-25000" dirty="0">
                    <a:solidFill>
                      <a:srgbClr val="7030A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1−2</m:t>
                        </m:r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77802"/>
                <a:ext cx="8682571" cy="704167"/>
              </a:xfrm>
              <a:prstGeom prst="rect">
                <a:avLst/>
              </a:prstGeom>
              <a:blipFill>
                <a:blip r:embed="rId21"/>
                <a:stretch>
                  <a:fillRect l="-1404" b="-121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735201"/>
              </p:ext>
            </p:extLst>
          </p:nvPr>
        </p:nvGraphicFramePr>
        <p:xfrm>
          <a:off x="8520956" y="3392430"/>
          <a:ext cx="515937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241200" imgH="177480" progId="Equation.3">
                  <p:embed/>
                </p:oleObj>
              </mc:Choice>
              <mc:Fallback>
                <p:oleObj name="Equation" r:id="rId22" imgW="241200" imgH="177480" progId="Equation.3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8520956" y="3392430"/>
                        <a:ext cx="515937" cy="47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  <p:bldP spid="22" grpId="0"/>
      <p:bldP spid="24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60648"/>
            <a:ext cx="8964488" cy="6264696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These equations can be solved numerically to get  </a:t>
            </a:r>
            <a:r>
              <a:rPr lang="el-GR" sz="2000" b="1" dirty="0">
                <a:solidFill>
                  <a:srgbClr val="00B050"/>
                </a:solidFill>
              </a:rPr>
              <a:t>α</a:t>
            </a:r>
            <a:r>
              <a:rPr lang="en-US" sz="2000" b="1" baseline="-25000" dirty="0">
                <a:solidFill>
                  <a:srgbClr val="00B050"/>
                </a:solidFill>
              </a:rPr>
              <a:t>1, </a:t>
            </a:r>
            <a:r>
              <a:rPr lang="el-GR" sz="2000" b="1" dirty="0">
                <a:solidFill>
                  <a:srgbClr val="00B050"/>
                </a:solidFill>
              </a:rPr>
              <a:t>α</a:t>
            </a:r>
            <a:r>
              <a:rPr lang="en-US" sz="2000" b="1" baseline="-25000" dirty="0">
                <a:solidFill>
                  <a:srgbClr val="00B050"/>
                </a:solidFill>
              </a:rPr>
              <a:t>2, </a:t>
            </a:r>
            <a:r>
              <a:rPr lang="el-GR" sz="2000" b="1" dirty="0">
                <a:solidFill>
                  <a:srgbClr val="00B050"/>
                </a:solidFill>
              </a:rPr>
              <a:t>α</a:t>
            </a:r>
            <a:r>
              <a:rPr lang="en-US" sz="2000" b="1" baseline="-25000" dirty="0">
                <a:solidFill>
                  <a:srgbClr val="00B050"/>
                </a:solidFill>
              </a:rPr>
              <a:t>3  </a:t>
            </a:r>
            <a:r>
              <a:rPr lang="en-US" sz="2000" b="1" dirty="0">
                <a:solidFill>
                  <a:srgbClr val="00B050"/>
                </a:solidFill>
              </a:rPr>
              <a:t>and </a:t>
            </a:r>
            <a:r>
              <a:rPr lang="el-GR" sz="2000" b="1" dirty="0">
                <a:solidFill>
                  <a:srgbClr val="00B050"/>
                </a:solidFill>
              </a:rPr>
              <a:t>α</a:t>
            </a:r>
            <a:r>
              <a:rPr lang="en-US" sz="2000" b="1" baseline="-25000" dirty="0">
                <a:solidFill>
                  <a:srgbClr val="00B050"/>
                </a:solidFill>
              </a:rPr>
              <a:t>4</a:t>
            </a:r>
            <a:r>
              <a:rPr lang="en-US" sz="2000" b="1" dirty="0">
                <a:solidFill>
                  <a:srgbClr val="00B050"/>
                </a:solidFill>
              </a:rPr>
              <a:t>. 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Switches are controlled  such that output voltage  has notches at these instances in one quarter cycle</a:t>
            </a:r>
            <a:r>
              <a:rPr lang="en-US" sz="2000" dirty="0"/>
              <a:t>.</a:t>
            </a:r>
          </a:p>
          <a:p>
            <a:r>
              <a:rPr lang="en-US" sz="2000" b="1" dirty="0">
                <a:solidFill>
                  <a:srgbClr val="00B0F0"/>
                </a:solidFill>
              </a:rPr>
              <a:t>During the interval </a:t>
            </a:r>
          </a:p>
          <a:p>
            <a:r>
              <a:rPr lang="en-US" sz="2000" b="1" dirty="0">
                <a:solidFill>
                  <a:srgbClr val="00B0F0"/>
                </a:solidFill>
              </a:rPr>
              <a:t>                     0   &lt; </a:t>
            </a:r>
            <a:r>
              <a:rPr lang="el-GR" sz="2000" b="1" dirty="0">
                <a:solidFill>
                  <a:srgbClr val="00B0F0"/>
                </a:solidFill>
              </a:rPr>
              <a:t>ω</a:t>
            </a:r>
            <a:r>
              <a:rPr lang="en-US" sz="2000" b="1" dirty="0">
                <a:solidFill>
                  <a:srgbClr val="00B0F0"/>
                </a:solidFill>
              </a:rPr>
              <a:t>t &lt;  </a:t>
            </a:r>
            <a:r>
              <a:rPr lang="el-GR" sz="2000" b="1" dirty="0">
                <a:solidFill>
                  <a:srgbClr val="00B0F0"/>
                </a:solidFill>
              </a:rPr>
              <a:t>α</a:t>
            </a:r>
            <a:r>
              <a:rPr lang="en-US" sz="2000" b="1" baseline="-25000" dirty="0">
                <a:solidFill>
                  <a:srgbClr val="00B0F0"/>
                </a:solidFill>
              </a:rPr>
              <a:t>1</a:t>
            </a:r>
            <a:r>
              <a:rPr lang="en-US" sz="2000" b="1" dirty="0">
                <a:solidFill>
                  <a:srgbClr val="00B0F0"/>
                </a:solidFill>
              </a:rPr>
              <a:t>        T</a:t>
            </a:r>
            <a:r>
              <a:rPr lang="en-US" sz="2000" b="1" baseline="-25000" dirty="0">
                <a:solidFill>
                  <a:srgbClr val="00B0F0"/>
                </a:solidFill>
              </a:rPr>
              <a:t>A</a:t>
            </a:r>
            <a:r>
              <a:rPr lang="en-US" sz="2000" b="1" baseline="30000" dirty="0">
                <a:solidFill>
                  <a:srgbClr val="00B0F0"/>
                </a:solidFill>
              </a:rPr>
              <a:t>+</a:t>
            </a:r>
            <a:r>
              <a:rPr lang="en-US" sz="2000" b="1" dirty="0">
                <a:solidFill>
                  <a:srgbClr val="00B0F0"/>
                </a:solidFill>
              </a:rPr>
              <a:t>  and T</a:t>
            </a:r>
            <a:r>
              <a:rPr lang="en-US" sz="2000" b="1" baseline="-25000" dirty="0">
                <a:solidFill>
                  <a:srgbClr val="00B0F0"/>
                </a:solidFill>
              </a:rPr>
              <a:t>B</a:t>
            </a:r>
            <a:r>
              <a:rPr lang="en-US" sz="2000" b="1" baseline="30000" dirty="0">
                <a:solidFill>
                  <a:srgbClr val="00B0F0"/>
                </a:solidFill>
              </a:rPr>
              <a:t>-</a:t>
            </a:r>
            <a:r>
              <a:rPr lang="en-US" sz="2000" b="1" dirty="0">
                <a:solidFill>
                  <a:srgbClr val="00B0F0"/>
                </a:solidFill>
              </a:rPr>
              <a:t>    are closed,    V</a:t>
            </a:r>
            <a:r>
              <a:rPr lang="en-US" sz="2000" b="1" baseline="-25000" dirty="0">
                <a:solidFill>
                  <a:srgbClr val="00B0F0"/>
                </a:solidFill>
              </a:rPr>
              <a:t>0</a:t>
            </a:r>
            <a:r>
              <a:rPr lang="en-US" sz="2000" b="1" dirty="0">
                <a:solidFill>
                  <a:srgbClr val="00B0F0"/>
                </a:solidFill>
              </a:rPr>
              <a:t>   = + </a:t>
            </a:r>
            <a:r>
              <a:rPr lang="en-US" sz="2000" b="1" dirty="0" err="1">
                <a:solidFill>
                  <a:srgbClr val="00B0F0"/>
                </a:solidFill>
              </a:rPr>
              <a:t>V</a:t>
            </a:r>
            <a:r>
              <a:rPr lang="en-US" sz="2000" b="1" baseline="-25000" dirty="0" err="1">
                <a:solidFill>
                  <a:srgbClr val="00B0F0"/>
                </a:solidFill>
              </a:rPr>
              <a:t>d</a:t>
            </a:r>
            <a:r>
              <a:rPr lang="en-US" sz="2000" b="1" baseline="-25000" dirty="0">
                <a:solidFill>
                  <a:srgbClr val="00B0F0"/>
                </a:solidFill>
              </a:rPr>
              <a:t>  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                      </a:t>
            </a:r>
            <a:r>
              <a:rPr lang="el-GR" sz="2000" b="1" dirty="0">
                <a:solidFill>
                  <a:srgbClr val="7030A0"/>
                </a:solidFill>
              </a:rPr>
              <a:t>α</a:t>
            </a:r>
            <a:r>
              <a:rPr lang="en-US" sz="2000" b="1" baseline="-25000" dirty="0">
                <a:solidFill>
                  <a:srgbClr val="7030A0"/>
                </a:solidFill>
              </a:rPr>
              <a:t>1 </a:t>
            </a:r>
            <a:r>
              <a:rPr lang="en-US" sz="2000" b="1" dirty="0">
                <a:solidFill>
                  <a:srgbClr val="7030A0"/>
                </a:solidFill>
              </a:rPr>
              <a:t>&lt; </a:t>
            </a:r>
            <a:r>
              <a:rPr lang="el-GR" sz="2000" b="1" dirty="0">
                <a:solidFill>
                  <a:srgbClr val="7030A0"/>
                </a:solidFill>
              </a:rPr>
              <a:t>ω</a:t>
            </a:r>
            <a:r>
              <a:rPr lang="en-US" sz="2000" b="1" dirty="0">
                <a:solidFill>
                  <a:srgbClr val="7030A0"/>
                </a:solidFill>
              </a:rPr>
              <a:t>t &lt;  </a:t>
            </a:r>
            <a:r>
              <a:rPr lang="el-GR" sz="2000" b="1" dirty="0">
                <a:solidFill>
                  <a:srgbClr val="7030A0"/>
                </a:solidFill>
              </a:rPr>
              <a:t>α</a:t>
            </a:r>
            <a:r>
              <a:rPr lang="en-US" sz="2000" b="1" baseline="-25000" dirty="0">
                <a:solidFill>
                  <a:srgbClr val="7030A0"/>
                </a:solidFill>
              </a:rPr>
              <a:t>2</a:t>
            </a:r>
            <a:r>
              <a:rPr lang="en-US" sz="2000" b="1" dirty="0">
                <a:solidFill>
                  <a:srgbClr val="7030A0"/>
                </a:solidFill>
              </a:rPr>
              <a:t>        T</a:t>
            </a:r>
            <a:r>
              <a:rPr lang="en-US" sz="2000" b="1" baseline="-25000" dirty="0">
                <a:solidFill>
                  <a:srgbClr val="7030A0"/>
                </a:solidFill>
              </a:rPr>
              <a:t>B</a:t>
            </a:r>
            <a:r>
              <a:rPr lang="en-US" sz="2000" b="1" baseline="30000" dirty="0">
                <a:solidFill>
                  <a:srgbClr val="7030A0"/>
                </a:solidFill>
              </a:rPr>
              <a:t>+</a:t>
            </a:r>
            <a:r>
              <a:rPr lang="en-US" sz="2000" b="1" dirty="0">
                <a:solidFill>
                  <a:srgbClr val="7030A0"/>
                </a:solidFill>
              </a:rPr>
              <a:t>  and T</a:t>
            </a:r>
            <a:r>
              <a:rPr lang="en-US" sz="2000" b="1" baseline="-25000" dirty="0">
                <a:solidFill>
                  <a:srgbClr val="7030A0"/>
                </a:solidFill>
              </a:rPr>
              <a:t>A</a:t>
            </a:r>
            <a:r>
              <a:rPr lang="en-US" sz="2000" b="1" baseline="30000" dirty="0">
                <a:solidFill>
                  <a:srgbClr val="7030A0"/>
                </a:solidFill>
              </a:rPr>
              <a:t>-</a:t>
            </a:r>
            <a:r>
              <a:rPr lang="en-US" sz="2000" b="1" dirty="0">
                <a:solidFill>
                  <a:srgbClr val="7030A0"/>
                </a:solidFill>
              </a:rPr>
              <a:t>    are closed,    V</a:t>
            </a:r>
            <a:r>
              <a:rPr lang="en-US" sz="2000" b="1" baseline="-25000" dirty="0">
                <a:solidFill>
                  <a:srgbClr val="7030A0"/>
                </a:solidFill>
              </a:rPr>
              <a:t>0</a:t>
            </a:r>
            <a:r>
              <a:rPr lang="en-US" sz="2000" b="1" dirty="0">
                <a:solidFill>
                  <a:srgbClr val="7030A0"/>
                </a:solidFill>
              </a:rPr>
              <a:t>   = - </a:t>
            </a:r>
            <a:r>
              <a:rPr lang="en-US" sz="2000" b="1" dirty="0" err="1">
                <a:solidFill>
                  <a:srgbClr val="7030A0"/>
                </a:solidFill>
              </a:rPr>
              <a:t>V</a:t>
            </a:r>
            <a:r>
              <a:rPr lang="en-US" sz="2000" b="1" baseline="-25000" dirty="0" err="1">
                <a:solidFill>
                  <a:srgbClr val="7030A0"/>
                </a:solidFill>
              </a:rPr>
              <a:t>d</a:t>
            </a:r>
            <a:r>
              <a:rPr lang="en-US" sz="2000" b="1" baseline="-25000" dirty="0">
                <a:solidFill>
                  <a:srgbClr val="7030A0"/>
                </a:solidFill>
              </a:rPr>
              <a:t>  </a:t>
            </a:r>
            <a:r>
              <a:rPr lang="en-US" sz="2000" b="1" dirty="0">
                <a:solidFill>
                  <a:srgbClr val="7030A0"/>
                </a:solidFill>
              </a:rPr>
              <a:t> 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                       </a:t>
            </a:r>
            <a:r>
              <a:rPr lang="el-GR" sz="2000" b="1" dirty="0">
                <a:solidFill>
                  <a:srgbClr val="00B050"/>
                </a:solidFill>
              </a:rPr>
              <a:t>α</a:t>
            </a:r>
            <a:r>
              <a:rPr lang="en-US" sz="2000" b="1" baseline="-25000" dirty="0">
                <a:solidFill>
                  <a:srgbClr val="00B050"/>
                </a:solidFill>
              </a:rPr>
              <a:t>2 </a:t>
            </a:r>
            <a:r>
              <a:rPr lang="en-US" sz="2000" b="1" dirty="0">
                <a:solidFill>
                  <a:srgbClr val="00B050"/>
                </a:solidFill>
              </a:rPr>
              <a:t>&lt; </a:t>
            </a:r>
            <a:r>
              <a:rPr lang="el-GR" sz="2000" b="1" dirty="0">
                <a:solidFill>
                  <a:srgbClr val="00B050"/>
                </a:solidFill>
              </a:rPr>
              <a:t>ω</a:t>
            </a:r>
            <a:r>
              <a:rPr lang="en-US" sz="2000" b="1" dirty="0">
                <a:solidFill>
                  <a:srgbClr val="00B050"/>
                </a:solidFill>
              </a:rPr>
              <a:t>t &lt; </a:t>
            </a:r>
            <a:r>
              <a:rPr lang="el-GR" sz="2000" b="1" dirty="0">
                <a:solidFill>
                  <a:srgbClr val="00B050"/>
                </a:solidFill>
              </a:rPr>
              <a:t>α</a:t>
            </a:r>
            <a:r>
              <a:rPr lang="en-US" sz="2000" b="1" baseline="-25000" dirty="0">
                <a:solidFill>
                  <a:srgbClr val="00B050"/>
                </a:solidFill>
              </a:rPr>
              <a:t>3</a:t>
            </a:r>
            <a:r>
              <a:rPr lang="en-US" sz="2000" b="1" dirty="0">
                <a:solidFill>
                  <a:srgbClr val="00B050"/>
                </a:solidFill>
              </a:rPr>
              <a:t>         T</a:t>
            </a:r>
            <a:r>
              <a:rPr lang="en-US" sz="2000" b="1" baseline="-25000" dirty="0">
                <a:solidFill>
                  <a:srgbClr val="00B050"/>
                </a:solidFill>
              </a:rPr>
              <a:t>A</a:t>
            </a:r>
            <a:r>
              <a:rPr lang="en-US" sz="2000" b="1" baseline="30000" dirty="0">
                <a:solidFill>
                  <a:srgbClr val="00B050"/>
                </a:solidFill>
              </a:rPr>
              <a:t>+</a:t>
            </a:r>
            <a:r>
              <a:rPr lang="en-US" sz="2000" b="1" dirty="0">
                <a:solidFill>
                  <a:srgbClr val="00B050"/>
                </a:solidFill>
              </a:rPr>
              <a:t>  and T</a:t>
            </a:r>
            <a:r>
              <a:rPr lang="en-US" sz="2000" b="1" baseline="-25000" dirty="0">
                <a:solidFill>
                  <a:srgbClr val="00B050"/>
                </a:solidFill>
              </a:rPr>
              <a:t>B</a:t>
            </a:r>
            <a:r>
              <a:rPr lang="en-US" sz="2000" b="1" baseline="30000" dirty="0">
                <a:solidFill>
                  <a:srgbClr val="00B050"/>
                </a:solidFill>
              </a:rPr>
              <a:t>-</a:t>
            </a:r>
            <a:r>
              <a:rPr lang="en-US" sz="2000" b="1" dirty="0">
                <a:solidFill>
                  <a:srgbClr val="00B050"/>
                </a:solidFill>
              </a:rPr>
              <a:t> are closed,    V</a:t>
            </a:r>
            <a:r>
              <a:rPr lang="en-US" sz="2000" b="1" baseline="-25000" dirty="0">
                <a:solidFill>
                  <a:srgbClr val="00B050"/>
                </a:solidFill>
              </a:rPr>
              <a:t>0</a:t>
            </a:r>
            <a:r>
              <a:rPr lang="en-US" sz="2000" b="1" dirty="0">
                <a:solidFill>
                  <a:srgbClr val="00B050"/>
                </a:solidFill>
              </a:rPr>
              <a:t>   = + </a:t>
            </a:r>
            <a:r>
              <a:rPr lang="en-US" sz="2000" b="1" dirty="0" err="1">
                <a:solidFill>
                  <a:srgbClr val="00B050"/>
                </a:solidFill>
              </a:rPr>
              <a:t>V</a:t>
            </a:r>
            <a:r>
              <a:rPr lang="en-US" sz="2000" b="1" baseline="-25000" dirty="0" err="1">
                <a:solidFill>
                  <a:srgbClr val="00B050"/>
                </a:solidFill>
              </a:rPr>
              <a:t>d</a:t>
            </a:r>
            <a:r>
              <a:rPr lang="en-US" sz="2000" b="1" baseline="-25000" dirty="0">
                <a:solidFill>
                  <a:srgbClr val="00B050"/>
                </a:solidFill>
              </a:rPr>
              <a:t>  </a:t>
            </a:r>
            <a:r>
              <a:rPr lang="en-US" sz="2000" b="1" dirty="0">
                <a:solidFill>
                  <a:srgbClr val="00B050"/>
                </a:solidFill>
              </a:rPr>
              <a:t> 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                       </a:t>
            </a:r>
            <a:r>
              <a:rPr lang="el-GR" sz="2000" b="1" dirty="0">
                <a:solidFill>
                  <a:srgbClr val="C00000"/>
                </a:solidFill>
              </a:rPr>
              <a:t>α</a:t>
            </a:r>
            <a:r>
              <a:rPr lang="en-US" sz="2000" b="1" baseline="-25000" dirty="0">
                <a:solidFill>
                  <a:srgbClr val="C00000"/>
                </a:solidFill>
              </a:rPr>
              <a:t>3 </a:t>
            </a:r>
            <a:r>
              <a:rPr lang="en-US" sz="2000" b="1" dirty="0">
                <a:solidFill>
                  <a:srgbClr val="C00000"/>
                </a:solidFill>
              </a:rPr>
              <a:t>&lt; </a:t>
            </a:r>
            <a:r>
              <a:rPr lang="el-GR" sz="2000" b="1" dirty="0">
                <a:solidFill>
                  <a:srgbClr val="C00000"/>
                </a:solidFill>
              </a:rPr>
              <a:t>ω</a:t>
            </a:r>
            <a:r>
              <a:rPr lang="en-US" sz="2000" b="1" dirty="0">
                <a:solidFill>
                  <a:srgbClr val="C00000"/>
                </a:solidFill>
              </a:rPr>
              <a:t>t &lt;  </a:t>
            </a:r>
            <a:r>
              <a:rPr lang="el-GR" sz="2000" b="1" dirty="0">
                <a:solidFill>
                  <a:srgbClr val="C00000"/>
                </a:solidFill>
              </a:rPr>
              <a:t>α</a:t>
            </a:r>
            <a:r>
              <a:rPr lang="en-US" sz="2000" b="1" baseline="-25000" dirty="0">
                <a:solidFill>
                  <a:srgbClr val="C00000"/>
                </a:solidFill>
              </a:rPr>
              <a:t>4</a:t>
            </a:r>
            <a:r>
              <a:rPr lang="en-US" sz="2000" b="1" dirty="0">
                <a:solidFill>
                  <a:srgbClr val="C00000"/>
                </a:solidFill>
              </a:rPr>
              <a:t>          T</a:t>
            </a:r>
            <a:r>
              <a:rPr lang="en-US" sz="2000" b="1" baseline="-25000" dirty="0">
                <a:solidFill>
                  <a:srgbClr val="C00000"/>
                </a:solidFill>
              </a:rPr>
              <a:t>B</a:t>
            </a:r>
            <a:r>
              <a:rPr lang="en-US" sz="2000" b="1" baseline="30000" dirty="0">
                <a:solidFill>
                  <a:srgbClr val="C00000"/>
                </a:solidFill>
              </a:rPr>
              <a:t>+</a:t>
            </a:r>
            <a:r>
              <a:rPr lang="en-US" sz="2000" b="1" dirty="0">
                <a:solidFill>
                  <a:srgbClr val="C00000"/>
                </a:solidFill>
              </a:rPr>
              <a:t>  and T</a:t>
            </a:r>
            <a:r>
              <a:rPr lang="en-US" sz="2000" b="1" baseline="-25000" dirty="0">
                <a:solidFill>
                  <a:srgbClr val="C00000"/>
                </a:solidFill>
              </a:rPr>
              <a:t>A</a:t>
            </a:r>
            <a:r>
              <a:rPr lang="en-US" sz="2000" b="1" baseline="30000" dirty="0">
                <a:solidFill>
                  <a:srgbClr val="C00000"/>
                </a:solidFill>
              </a:rPr>
              <a:t>-</a:t>
            </a:r>
            <a:r>
              <a:rPr lang="en-US" sz="2000" b="1" dirty="0">
                <a:solidFill>
                  <a:srgbClr val="C00000"/>
                </a:solidFill>
              </a:rPr>
              <a:t> are closed,    V</a:t>
            </a:r>
            <a:r>
              <a:rPr lang="en-US" sz="2000" b="1" baseline="-25000" dirty="0">
                <a:solidFill>
                  <a:srgbClr val="C00000"/>
                </a:solidFill>
              </a:rPr>
              <a:t>0</a:t>
            </a:r>
            <a:r>
              <a:rPr lang="en-US" sz="2000" b="1" dirty="0">
                <a:solidFill>
                  <a:srgbClr val="C00000"/>
                </a:solidFill>
              </a:rPr>
              <a:t>   = - </a:t>
            </a:r>
            <a:r>
              <a:rPr lang="en-US" sz="2000" b="1" dirty="0" err="1">
                <a:solidFill>
                  <a:srgbClr val="C00000"/>
                </a:solidFill>
              </a:rPr>
              <a:t>V</a:t>
            </a:r>
            <a:r>
              <a:rPr lang="en-US" sz="2000" b="1" baseline="-25000" dirty="0" err="1">
                <a:solidFill>
                  <a:srgbClr val="C00000"/>
                </a:solidFill>
              </a:rPr>
              <a:t>d</a:t>
            </a:r>
            <a:r>
              <a:rPr lang="en-US" sz="2000" b="1" baseline="-25000" dirty="0">
                <a:solidFill>
                  <a:srgbClr val="C00000"/>
                </a:solidFill>
              </a:rPr>
              <a:t>  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</a:p>
          <a:p>
            <a:endParaRPr lang="en-US" sz="2000" b="1" dirty="0">
              <a:solidFill>
                <a:srgbClr val="00B050"/>
              </a:solidFill>
            </a:endParaRPr>
          </a:p>
          <a:p>
            <a:endParaRPr lang="en-US" sz="2000" b="1" dirty="0">
              <a:solidFill>
                <a:srgbClr val="7030A0"/>
              </a:solidFill>
            </a:endParaRPr>
          </a:p>
          <a:p>
            <a:endParaRPr lang="en-US" sz="2000" b="1" dirty="0">
              <a:solidFill>
                <a:srgbClr val="00B0F0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119349"/>
              </p:ext>
            </p:extLst>
          </p:nvPr>
        </p:nvGraphicFramePr>
        <p:xfrm>
          <a:off x="611560" y="3789040"/>
          <a:ext cx="8274050" cy="2592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8273880" imgH="3127320" progId="Visio.Drawing.11">
                  <p:embed/>
                </p:oleObj>
              </mc:Choice>
              <mc:Fallback>
                <p:oleObj name="Visio" r:id="rId2" imgW="8273880" imgH="312732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1560" y="3789040"/>
                        <a:ext cx="8274050" cy="25922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827584" y="5301208"/>
            <a:ext cx="21602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43808" y="5301208"/>
            <a:ext cx="432048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27784" y="4869160"/>
            <a:ext cx="216024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95736" y="5435932"/>
            <a:ext cx="216024" cy="22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3568" y="5210515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rgbClr val="00B0F0"/>
                </a:solidFill>
              </a:rPr>
              <a:t>α</a:t>
            </a:r>
            <a:r>
              <a:rPr lang="en-US" b="1" baseline="-25000" dirty="0">
                <a:solidFill>
                  <a:srgbClr val="00B0F0"/>
                </a:solidFill>
              </a:rPr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9572" y="554859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rgbClr val="00B0F0"/>
                </a:solidFill>
              </a:rPr>
              <a:t>α</a:t>
            </a:r>
            <a:r>
              <a:rPr lang="en-US" b="1" baseline="-25000" dirty="0">
                <a:solidFill>
                  <a:srgbClr val="00B0F0"/>
                </a:solidFill>
              </a:rPr>
              <a:t>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79712" y="525126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rgbClr val="00B0F0"/>
                </a:solidFill>
              </a:rPr>
              <a:t>α</a:t>
            </a:r>
            <a:r>
              <a:rPr lang="en-US" b="1" baseline="-25000" dirty="0">
                <a:solidFill>
                  <a:srgbClr val="00B0F0"/>
                </a:solidFill>
              </a:rPr>
              <a:t>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1760" y="486369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rgbClr val="00B0F0"/>
                </a:solidFill>
              </a:rPr>
              <a:t>α</a:t>
            </a:r>
            <a:r>
              <a:rPr lang="en-US" b="1" baseline="-25000" dirty="0">
                <a:solidFill>
                  <a:srgbClr val="00B0F0"/>
                </a:solidFill>
              </a:rPr>
              <a:t>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43808" y="5227893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T/4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16016" y="5227893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T/2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60232" y="525126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3T/4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MINIMUM RIPPLE CURRENT PWM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990600"/>
            <a:ext cx="8964488" cy="513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In selective harmonic elimination method lower order harmonics can be completely eliminated but it boosts the lowest order harmonic available.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Losses in the system depend on the total RMS value of ripple current. </a:t>
            </a:r>
          </a:p>
          <a:p>
            <a:r>
              <a:rPr lang="en-US" b="1" dirty="0">
                <a:solidFill>
                  <a:srgbClr val="00B0F0"/>
                </a:solidFill>
              </a:rPr>
              <a:t>Hence RMS of ripple current is to be minimized instead of emphasizing on the elimination of individual harmonics.</a:t>
            </a:r>
          </a:p>
          <a:p>
            <a:endParaRPr lang="en-US"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8600"/>
            <a:ext cx="8991600" cy="5897563"/>
          </a:xfrm>
        </p:spPr>
        <p:txBody>
          <a:bodyPr/>
          <a:lstStyle/>
          <a:p>
            <a:endParaRPr lang="en-US" b="1" dirty="0">
              <a:solidFill>
                <a:srgbClr val="00B050"/>
              </a:solidFill>
            </a:endParaRPr>
          </a:p>
          <a:p>
            <a:endParaRPr lang="en-US" b="1" dirty="0">
              <a:solidFill>
                <a:srgbClr val="00B050"/>
              </a:solidFill>
            </a:endParaRPr>
          </a:p>
          <a:p>
            <a:endParaRPr lang="en-US" b="1" dirty="0">
              <a:solidFill>
                <a:srgbClr val="00B050"/>
              </a:solidFill>
            </a:endParaRPr>
          </a:p>
          <a:p>
            <a:endParaRPr lang="en-US" b="1" dirty="0">
              <a:solidFill>
                <a:srgbClr val="00B050"/>
              </a:solidFill>
            </a:endParaRPr>
          </a:p>
          <a:p>
            <a:endParaRPr lang="en-US" b="1" dirty="0">
              <a:solidFill>
                <a:srgbClr val="00B050"/>
              </a:solidFill>
            </a:endParaRPr>
          </a:p>
          <a:p>
            <a:endParaRPr lang="en-US" b="1" dirty="0">
              <a:solidFill>
                <a:srgbClr val="00B050"/>
              </a:solidFill>
            </a:endParaRPr>
          </a:p>
          <a:p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Notch positions are selected such that this is minimum</a:t>
            </a:r>
          </a:p>
        </p:txBody>
      </p:sp>
      <p:graphicFrame>
        <p:nvGraphicFramePr>
          <p:cNvPr id="79874" name="Object 2"/>
          <p:cNvGraphicFramePr>
            <a:graphicFrameLocks noChangeAspect="1"/>
          </p:cNvGraphicFramePr>
          <p:nvPr/>
        </p:nvGraphicFramePr>
        <p:xfrm>
          <a:off x="0" y="381000"/>
          <a:ext cx="47244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0" imgH="304800" progId="Equation.3">
                  <p:embed/>
                </p:oleObj>
              </mc:Choice>
              <mc:Fallback>
                <p:oleObj name="Equation" r:id="rId2" imgW="1651000" imgH="3048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81000"/>
                        <a:ext cx="47244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75" name="Object 1"/>
          <p:cNvGraphicFramePr>
            <a:graphicFrameLocks noChangeAspect="1"/>
          </p:cNvGraphicFramePr>
          <p:nvPr/>
        </p:nvGraphicFramePr>
        <p:xfrm>
          <a:off x="5037138" y="228600"/>
          <a:ext cx="4106862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35100" imgH="469900" progId="Equation.3">
                  <p:embed/>
                </p:oleObj>
              </mc:Choice>
              <mc:Fallback>
                <p:oleObj name="Equation" r:id="rId4" imgW="1435100" imgH="4699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7138" y="228600"/>
                        <a:ext cx="4106862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4419896"/>
              </p:ext>
            </p:extLst>
          </p:nvPr>
        </p:nvGraphicFramePr>
        <p:xfrm>
          <a:off x="1858963" y="2132013"/>
          <a:ext cx="2979737" cy="160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41120" imgH="520560" progId="Equation.3">
                  <p:embed/>
                </p:oleObj>
              </mc:Choice>
              <mc:Fallback>
                <p:oleObj name="Equation" r:id="rId6" imgW="1041120" imgH="52056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8963" y="2132013"/>
                        <a:ext cx="2979737" cy="160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203032" cy="6397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1. </a:t>
            </a:r>
            <a:r>
              <a:rPr lang="en-US" b="1" u="sng" dirty="0"/>
              <a:t>Single Pulse Modulation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62600" y="914400"/>
            <a:ext cx="383857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202213"/>
              </p:ext>
            </p:extLst>
          </p:nvPr>
        </p:nvGraphicFramePr>
        <p:xfrm>
          <a:off x="467544" y="3200915"/>
          <a:ext cx="5729064" cy="3642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703792" imgH="4262628" progId="Visio.Drawing.11">
                  <p:embed/>
                </p:oleObj>
              </mc:Choice>
              <mc:Fallback>
                <p:oleObj name="Visio" r:id="rId3" imgW="6703792" imgH="4262628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7544" y="3200915"/>
                        <a:ext cx="5729064" cy="3642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467762" y="4149080"/>
            <a:ext cx="3448490" cy="369332"/>
            <a:chOff x="1467762" y="4149080"/>
            <a:chExt cx="3448490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1467762" y="4149080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T</a:t>
              </a:r>
              <a:r>
                <a:rPr lang="en-US" b="1" baseline="-25000" dirty="0">
                  <a:solidFill>
                    <a:srgbClr val="C00000"/>
                  </a:solidFill>
                </a:rPr>
                <a:t>A+   </a:t>
              </a:r>
              <a:r>
                <a:rPr lang="en-US" b="1" dirty="0">
                  <a:solidFill>
                    <a:srgbClr val="C00000"/>
                  </a:solidFill>
                </a:rPr>
                <a:t>T</a:t>
              </a:r>
              <a:r>
                <a:rPr lang="en-US" b="1" baseline="-25000" dirty="0">
                  <a:solidFill>
                    <a:srgbClr val="C00000"/>
                  </a:solidFill>
                </a:rPr>
                <a:t>B-</a:t>
              </a:r>
              <a:endParaRPr lang="en-IN" baseline="-25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92116" y="4149080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T</a:t>
              </a:r>
              <a:r>
                <a:rPr lang="en-US" b="1" baseline="-25000" dirty="0">
                  <a:solidFill>
                    <a:srgbClr val="C00000"/>
                  </a:solidFill>
                </a:rPr>
                <a:t>B+   </a:t>
              </a:r>
              <a:r>
                <a:rPr lang="en-US" b="1" dirty="0">
                  <a:solidFill>
                    <a:srgbClr val="C00000"/>
                  </a:solidFill>
                </a:rPr>
                <a:t>T</a:t>
              </a:r>
              <a:r>
                <a:rPr lang="en-US" b="1" baseline="-25000" dirty="0">
                  <a:solidFill>
                    <a:srgbClr val="C00000"/>
                  </a:solidFill>
                </a:rPr>
                <a:t>A-</a:t>
              </a:r>
              <a:endParaRPr lang="en-IN" baseline="-25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92162"/>
          </a:xfrm>
        </p:spPr>
        <p:txBody>
          <a:bodyPr>
            <a:normAutofit fontScale="90000"/>
          </a:bodyPr>
          <a:lstStyle/>
          <a:p>
            <a:br>
              <a:rPr lang="en-US" b="1" u="sng" dirty="0"/>
            </a:br>
            <a:r>
              <a:rPr lang="en-US" b="1" u="sng" dirty="0"/>
              <a:t>SINE PWM</a:t>
            </a:r>
            <a:r>
              <a:rPr lang="en-US" b="1" dirty="0"/>
              <a:t>   (SPWM)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620688"/>
            <a:ext cx="8964488" cy="5856312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most commonly used PWM technique</a:t>
            </a:r>
          </a:p>
          <a:p>
            <a:pPr algn="just">
              <a:buNone/>
            </a:pPr>
            <a:r>
              <a:rPr lang="en-US" sz="2800" b="1" dirty="0">
                <a:solidFill>
                  <a:srgbClr val="00B050"/>
                </a:solidFill>
              </a:rPr>
              <a:t>Gating signals are generated by comparing a </a:t>
            </a:r>
            <a:r>
              <a:rPr lang="en-US" sz="2800" b="1" u="sng" dirty="0">
                <a:solidFill>
                  <a:schemeClr val="accent6">
                    <a:lumMod val="50000"/>
                  </a:schemeClr>
                </a:solidFill>
              </a:rPr>
              <a:t>sinusoidal control </a:t>
            </a:r>
            <a:r>
              <a:rPr lang="en-US" sz="2800" b="1" dirty="0">
                <a:solidFill>
                  <a:srgbClr val="00B050"/>
                </a:solidFill>
              </a:rPr>
              <a:t>signal with a triangular waveform.</a:t>
            </a:r>
          </a:p>
          <a:p>
            <a:pPr>
              <a:buNone/>
            </a:pPr>
            <a:r>
              <a:rPr lang="en-US" b="1" dirty="0">
                <a:solidFill>
                  <a:srgbClr val="00B0F0"/>
                </a:solidFill>
              </a:rPr>
              <a:t>Frequency of the sinusoidal control signal is selected as the desired inverter output frequency</a:t>
            </a:r>
          </a:p>
          <a:p>
            <a:pPr>
              <a:buNone/>
            </a:pP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4005064"/>
            <a:ext cx="8763000" cy="254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~AUT004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69342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381000" y="3124200"/>
            <a:ext cx="8534400" cy="3733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" y="3276600"/>
            <a:ext cx="8534400" cy="4821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When </a:t>
            </a:r>
            <a:r>
              <a:rPr lang="en-US" sz="2800" b="1" dirty="0" err="1">
                <a:solidFill>
                  <a:srgbClr val="C00000"/>
                </a:solidFill>
              </a:rPr>
              <a:t>V</a:t>
            </a:r>
            <a:r>
              <a:rPr lang="en-US" sz="2800" b="1" baseline="-25000" dirty="0" err="1">
                <a:solidFill>
                  <a:srgbClr val="C00000"/>
                </a:solidFill>
              </a:rPr>
              <a:t>control</a:t>
            </a:r>
            <a:r>
              <a:rPr lang="en-US" sz="2800" b="1" dirty="0">
                <a:solidFill>
                  <a:srgbClr val="C00000"/>
                </a:solidFill>
              </a:rPr>
              <a:t>  &gt;  </a:t>
            </a:r>
            <a:r>
              <a:rPr lang="en-US" sz="2800" b="1" dirty="0" err="1">
                <a:solidFill>
                  <a:srgbClr val="C00000"/>
                </a:solidFill>
              </a:rPr>
              <a:t>V</a:t>
            </a:r>
            <a:r>
              <a:rPr lang="en-US" sz="2800" b="1" baseline="-25000" dirty="0" err="1">
                <a:solidFill>
                  <a:srgbClr val="C00000"/>
                </a:solidFill>
              </a:rPr>
              <a:t>tri</a:t>
            </a:r>
            <a:r>
              <a:rPr lang="en-US" sz="2800" b="1" dirty="0">
                <a:solidFill>
                  <a:srgbClr val="C00000"/>
                </a:solidFill>
              </a:rPr>
              <a:t>,    T</a:t>
            </a:r>
            <a:r>
              <a:rPr lang="en-US" sz="2800" b="1" baseline="-25000" dirty="0">
                <a:solidFill>
                  <a:srgbClr val="C00000"/>
                </a:solidFill>
              </a:rPr>
              <a:t>A+</a:t>
            </a:r>
            <a:r>
              <a:rPr lang="en-US" sz="2800" b="1" dirty="0">
                <a:solidFill>
                  <a:srgbClr val="C00000"/>
                </a:solidFill>
              </a:rPr>
              <a:t> and T</a:t>
            </a:r>
            <a:r>
              <a:rPr lang="en-US" sz="2800" b="1" baseline="-25000" dirty="0">
                <a:solidFill>
                  <a:srgbClr val="C00000"/>
                </a:solidFill>
              </a:rPr>
              <a:t>B-</a:t>
            </a:r>
            <a:r>
              <a:rPr lang="en-US" sz="2800" b="1" dirty="0">
                <a:solidFill>
                  <a:srgbClr val="C00000"/>
                </a:solidFill>
              </a:rPr>
              <a:t> are gated</a:t>
            </a:r>
          </a:p>
          <a:p>
            <a:r>
              <a:rPr lang="en-US" sz="3200" b="1" dirty="0">
                <a:solidFill>
                  <a:srgbClr val="C00000"/>
                </a:solidFill>
              </a:rPr>
              <a:t>                                                                      V</a:t>
            </a:r>
            <a:r>
              <a:rPr lang="en-US" sz="3200" b="1" baseline="-25000" dirty="0">
                <a:solidFill>
                  <a:srgbClr val="C00000"/>
                </a:solidFill>
              </a:rPr>
              <a:t>0</a:t>
            </a:r>
            <a:r>
              <a:rPr lang="en-US" sz="3200" b="1" dirty="0">
                <a:solidFill>
                  <a:srgbClr val="C00000"/>
                </a:solidFill>
              </a:rPr>
              <a:t>  =  </a:t>
            </a:r>
            <a:r>
              <a:rPr lang="en-US" sz="3200" b="1" dirty="0" err="1">
                <a:solidFill>
                  <a:srgbClr val="C00000"/>
                </a:solidFill>
              </a:rPr>
              <a:t>V</a:t>
            </a:r>
            <a:r>
              <a:rPr lang="en-US" sz="3200" b="1" baseline="-25000" dirty="0" err="1">
                <a:solidFill>
                  <a:srgbClr val="C00000"/>
                </a:solidFill>
              </a:rPr>
              <a:t>d</a:t>
            </a:r>
            <a:endParaRPr lang="en-US" sz="3200" b="1" baseline="-25000" dirty="0">
              <a:solidFill>
                <a:srgbClr val="C00000"/>
              </a:solidFill>
            </a:endParaRPr>
          </a:p>
          <a:p>
            <a:endParaRPr lang="en-US" sz="3200" b="1" baseline="-25000" dirty="0">
              <a:solidFill>
                <a:srgbClr val="00B050"/>
              </a:solidFill>
            </a:endParaRPr>
          </a:p>
          <a:p>
            <a:r>
              <a:rPr lang="en-US" sz="2800" b="1" dirty="0">
                <a:solidFill>
                  <a:srgbClr val="00B050"/>
                </a:solidFill>
              </a:rPr>
              <a:t>When </a:t>
            </a:r>
            <a:r>
              <a:rPr lang="en-US" sz="2800" b="1" dirty="0" err="1">
                <a:solidFill>
                  <a:srgbClr val="00B050"/>
                </a:solidFill>
              </a:rPr>
              <a:t>V</a:t>
            </a:r>
            <a:r>
              <a:rPr lang="en-US" sz="2800" b="1" baseline="-25000" dirty="0" err="1">
                <a:solidFill>
                  <a:srgbClr val="00B050"/>
                </a:solidFill>
              </a:rPr>
              <a:t>control</a:t>
            </a:r>
            <a:r>
              <a:rPr lang="en-US" sz="2800" b="1" dirty="0">
                <a:solidFill>
                  <a:srgbClr val="00B050"/>
                </a:solidFill>
              </a:rPr>
              <a:t>  &lt;  </a:t>
            </a:r>
            <a:r>
              <a:rPr lang="en-US" sz="2800" b="1" dirty="0" err="1">
                <a:solidFill>
                  <a:srgbClr val="00B050"/>
                </a:solidFill>
              </a:rPr>
              <a:t>V</a:t>
            </a:r>
            <a:r>
              <a:rPr lang="en-US" sz="2800" b="1" baseline="-25000" dirty="0" err="1">
                <a:solidFill>
                  <a:srgbClr val="00B050"/>
                </a:solidFill>
              </a:rPr>
              <a:t>tri</a:t>
            </a:r>
            <a:r>
              <a:rPr lang="en-US" sz="2800" b="1" dirty="0">
                <a:solidFill>
                  <a:srgbClr val="00B050"/>
                </a:solidFill>
              </a:rPr>
              <a:t>,    T</a:t>
            </a:r>
            <a:r>
              <a:rPr lang="en-US" sz="2800" b="1" baseline="-25000" dirty="0">
                <a:solidFill>
                  <a:srgbClr val="00B050"/>
                </a:solidFill>
              </a:rPr>
              <a:t>B+</a:t>
            </a:r>
            <a:r>
              <a:rPr lang="en-US" sz="2800" b="1" dirty="0">
                <a:solidFill>
                  <a:srgbClr val="00B050"/>
                </a:solidFill>
              </a:rPr>
              <a:t> and T</a:t>
            </a:r>
            <a:r>
              <a:rPr lang="en-US" sz="2800" b="1" baseline="-25000" dirty="0">
                <a:solidFill>
                  <a:srgbClr val="00B050"/>
                </a:solidFill>
              </a:rPr>
              <a:t>A-</a:t>
            </a:r>
            <a:r>
              <a:rPr lang="en-US" sz="2800" b="1" dirty="0">
                <a:solidFill>
                  <a:srgbClr val="00B050"/>
                </a:solidFill>
              </a:rPr>
              <a:t> are gated,   </a:t>
            </a:r>
          </a:p>
          <a:p>
            <a:endParaRPr lang="en-US" sz="2800" b="1" dirty="0">
              <a:solidFill>
                <a:srgbClr val="00B050"/>
              </a:solidFill>
            </a:endParaRPr>
          </a:p>
          <a:p>
            <a:r>
              <a:rPr lang="en-US" sz="2800" b="1" dirty="0">
                <a:solidFill>
                  <a:srgbClr val="00B050"/>
                </a:solidFill>
              </a:rPr>
              <a:t>							V</a:t>
            </a:r>
            <a:r>
              <a:rPr lang="en-US" sz="2800" b="1" baseline="-25000" dirty="0">
                <a:solidFill>
                  <a:srgbClr val="00B050"/>
                </a:solidFill>
              </a:rPr>
              <a:t>0</a:t>
            </a:r>
            <a:r>
              <a:rPr lang="en-US" sz="2800" b="1" dirty="0">
                <a:solidFill>
                  <a:srgbClr val="00B050"/>
                </a:solidFill>
              </a:rPr>
              <a:t>  =  - </a:t>
            </a:r>
            <a:r>
              <a:rPr lang="en-US" sz="2800" b="1" dirty="0" err="1">
                <a:solidFill>
                  <a:srgbClr val="00B050"/>
                </a:solidFill>
              </a:rPr>
              <a:t>V</a:t>
            </a:r>
            <a:r>
              <a:rPr lang="en-US" sz="2800" b="1" baseline="-25000" dirty="0" err="1">
                <a:solidFill>
                  <a:srgbClr val="00B050"/>
                </a:solidFill>
              </a:rPr>
              <a:t>d</a:t>
            </a:r>
            <a:endParaRPr lang="en-US" sz="2800" b="1" dirty="0">
              <a:solidFill>
                <a:srgbClr val="00B050"/>
              </a:solidFill>
            </a:endParaRPr>
          </a:p>
          <a:p>
            <a:r>
              <a:rPr lang="en-US" sz="2800" b="1" dirty="0">
                <a:solidFill>
                  <a:srgbClr val="00B050"/>
                </a:solidFill>
              </a:rPr>
              <a:t>                                                               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                                                                  </a:t>
            </a:r>
            <a:endParaRPr lang="en-US" sz="3200" b="1" dirty="0">
              <a:solidFill>
                <a:srgbClr val="00B050"/>
              </a:solidFill>
            </a:endParaRPr>
          </a:p>
          <a:p>
            <a:r>
              <a:rPr lang="en-US" sz="3200" b="1" dirty="0">
                <a:solidFill>
                  <a:srgbClr val="00B050"/>
                </a:solidFill>
              </a:rPr>
              <a:t>      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647494"/>
              </p:ext>
            </p:extLst>
          </p:nvPr>
        </p:nvGraphicFramePr>
        <p:xfrm>
          <a:off x="5868144" y="116632"/>
          <a:ext cx="3706471" cy="266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264200" imgH="2664000" progId="Visio.Drawing.11">
                  <p:embed/>
                </p:oleObj>
              </mc:Choice>
              <mc:Fallback>
                <p:oleObj name="Visio" r:id="rId3" imgW="4264200" imgH="2664000" progId="Visio.Drawing.1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68144" y="116632"/>
                        <a:ext cx="3706471" cy="2663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~AUT0039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-428473" y="619678"/>
            <a:ext cx="77724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3" name="Group 12"/>
          <p:cNvGrpSpPr/>
          <p:nvPr/>
        </p:nvGrpSpPr>
        <p:grpSpPr>
          <a:xfrm>
            <a:off x="-692188" y="-20920"/>
            <a:ext cx="6801251" cy="5970200"/>
            <a:chOff x="-460880" y="-401920"/>
            <a:chExt cx="6417543" cy="5583520"/>
          </a:xfrm>
        </p:grpSpPr>
        <p:sp>
          <p:nvSpPr>
            <p:cNvPr id="5" name="TextBox 4"/>
            <p:cNvSpPr txBox="1"/>
            <p:nvPr/>
          </p:nvSpPr>
          <p:spPr>
            <a:xfrm>
              <a:off x="429138" y="-240483"/>
              <a:ext cx="156077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rgbClr val="C00000"/>
                  </a:solidFill>
                </a:rPr>
                <a:t>V</a:t>
              </a:r>
              <a:r>
                <a:rPr lang="en-US" b="1" baseline="-25000" dirty="0" err="1">
                  <a:solidFill>
                    <a:srgbClr val="C00000"/>
                  </a:solidFill>
                </a:rPr>
                <a:t>control</a:t>
              </a:r>
              <a:r>
                <a:rPr lang="en-US" b="1" dirty="0">
                  <a:solidFill>
                    <a:srgbClr val="C00000"/>
                  </a:solidFill>
                </a:rPr>
                <a:t>  &gt;  </a:t>
              </a:r>
              <a:r>
                <a:rPr lang="en-US" b="1" dirty="0" err="1">
                  <a:solidFill>
                    <a:srgbClr val="C00000"/>
                  </a:solidFill>
                </a:rPr>
                <a:t>V</a:t>
              </a:r>
              <a:r>
                <a:rPr lang="en-US" b="1" baseline="-25000" dirty="0" err="1">
                  <a:solidFill>
                    <a:srgbClr val="C00000"/>
                  </a:solidFill>
                </a:rPr>
                <a:t>tri</a:t>
              </a:r>
              <a:r>
                <a:rPr lang="en-US" b="1" dirty="0">
                  <a:solidFill>
                    <a:srgbClr val="C00000"/>
                  </a:solidFill>
                </a:rPr>
                <a:t>,   </a:t>
              </a:r>
            </a:p>
            <a:p>
              <a:r>
                <a:rPr lang="en-US" b="1" dirty="0">
                  <a:solidFill>
                    <a:srgbClr val="C00000"/>
                  </a:solidFill>
                </a:rPr>
                <a:t> T</a:t>
              </a:r>
              <a:r>
                <a:rPr lang="en-US" b="1" baseline="-25000" dirty="0">
                  <a:solidFill>
                    <a:srgbClr val="C00000"/>
                  </a:solidFill>
                </a:rPr>
                <a:t>A+</a:t>
              </a:r>
              <a:r>
                <a:rPr lang="en-US" b="1" dirty="0">
                  <a:solidFill>
                    <a:srgbClr val="C00000"/>
                  </a:solidFill>
                </a:rPr>
                <a:t> T</a:t>
              </a:r>
              <a:r>
                <a:rPr lang="en-US" b="1" baseline="-25000" dirty="0">
                  <a:solidFill>
                    <a:srgbClr val="C00000"/>
                  </a:solidFill>
                </a:rPr>
                <a:t>B-</a:t>
              </a:r>
              <a:r>
                <a:rPr lang="en-US" b="1" dirty="0">
                  <a:solidFill>
                    <a:srgbClr val="C00000"/>
                  </a:solidFill>
                </a:rPr>
                <a:t> are on 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89540" y="-401920"/>
              <a:ext cx="182880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rgbClr val="C00000"/>
                  </a:solidFill>
                </a:rPr>
                <a:t>V</a:t>
              </a:r>
              <a:r>
                <a:rPr lang="en-US" b="1" baseline="-25000" dirty="0" err="1">
                  <a:solidFill>
                    <a:srgbClr val="C00000"/>
                  </a:solidFill>
                </a:rPr>
                <a:t>control</a:t>
              </a:r>
              <a:r>
                <a:rPr lang="en-US" b="1" dirty="0">
                  <a:solidFill>
                    <a:srgbClr val="C00000"/>
                  </a:solidFill>
                </a:rPr>
                <a:t>  &lt;  </a:t>
              </a:r>
              <a:r>
                <a:rPr lang="en-US" b="1" dirty="0" err="1">
                  <a:solidFill>
                    <a:srgbClr val="C00000"/>
                  </a:solidFill>
                </a:rPr>
                <a:t>V</a:t>
              </a:r>
              <a:r>
                <a:rPr lang="en-US" b="1" baseline="-25000" dirty="0" err="1">
                  <a:solidFill>
                    <a:srgbClr val="C00000"/>
                  </a:solidFill>
                </a:rPr>
                <a:t>tri</a:t>
              </a:r>
              <a:r>
                <a:rPr lang="en-US" b="1" dirty="0">
                  <a:solidFill>
                    <a:srgbClr val="C00000"/>
                  </a:solidFill>
                </a:rPr>
                <a:t>,    </a:t>
              </a:r>
            </a:p>
            <a:p>
              <a:r>
                <a:rPr lang="en-US" b="1" dirty="0">
                  <a:solidFill>
                    <a:srgbClr val="C00000"/>
                  </a:solidFill>
                </a:rPr>
                <a:t>T</a:t>
              </a:r>
              <a:r>
                <a:rPr lang="en-US" b="1" baseline="-25000" dirty="0">
                  <a:solidFill>
                    <a:srgbClr val="C00000"/>
                  </a:solidFill>
                </a:rPr>
                <a:t>B+</a:t>
              </a:r>
              <a:r>
                <a:rPr lang="en-US" b="1" dirty="0">
                  <a:solidFill>
                    <a:srgbClr val="C00000"/>
                  </a:solidFill>
                </a:rPr>
                <a:t> T</a:t>
              </a:r>
              <a:r>
                <a:rPr lang="en-US" b="1" baseline="-25000" dirty="0">
                  <a:solidFill>
                    <a:srgbClr val="C00000"/>
                  </a:solidFill>
                </a:rPr>
                <a:t>A-</a:t>
              </a:r>
              <a:r>
                <a:rPr lang="en-US" b="1" dirty="0">
                  <a:solidFill>
                    <a:srgbClr val="C00000"/>
                  </a:solidFill>
                </a:rPr>
                <a:t> are  on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0812" y="1874966"/>
              <a:ext cx="838200" cy="3454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        </a:t>
              </a:r>
              <a:r>
                <a:rPr lang="en-US" b="1" dirty="0" err="1">
                  <a:solidFill>
                    <a:srgbClr val="C00000"/>
                  </a:solidFill>
                </a:rPr>
                <a:t>V</a:t>
              </a:r>
              <a:r>
                <a:rPr lang="en-US" b="1" baseline="-25000" dirty="0" err="1">
                  <a:solidFill>
                    <a:srgbClr val="C00000"/>
                  </a:solidFill>
                </a:rPr>
                <a:t>d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89563" y="1684320"/>
              <a:ext cx="1981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V</a:t>
              </a:r>
              <a:r>
                <a:rPr lang="en-US" b="1" baseline="-25000" dirty="0">
                  <a:solidFill>
                    <a:srgbClr val="C00000"/>
                  </a:solidFill>
                </a:rPr>
                <a:t>0</a:t>
              </a:r>
              <a:r>
                <a:rPr lang="en-US" b="1" dirty="0">
                  <a:solidFill>
                    <a:srgbClr val="C00000"/>
                  </a:solidFill>
                </a:rPr>
                <a:t>fundamental V</a:t>
              </a:r>
              <a:r>
                <a:rPr lang="en-US" b="1" baseline="-25000" dirty="0">
                  <a:solidFill>
                    <a:srgbClr val="C00000"/>
                  </a:solidFill>
                </a:rPr>
                <a:t>01</a:t>
              </a:r>
              <a:endParaRPr lang="en-US" baseline="-25000" dirty="0">
                <a:solidFill>
                  <a:srgbClr val="C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47063" y="2111437"/>
              <a:ext cx="6096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 </a:t>
              </a:r>
              <a:r>
                <a:rPr lang="en-US" b="1" dirty="0" err="1">
                  <a:solidFill>
                    <a:srgbClr val="C00000"/>
                  </a:solidFill>
                </a:rPr>
                <a:t>V</a:t>
              </a:r>
              <a:r>
                <a:rPr lang="en-US" b="1" baseline="-25000" dirty="0" err="1">
                  <a:solidFill>
                    <a:srgbClr val="C00000"/>
                  </a:solidFill>
                </a:rPr>
                <a:t>d</a:t>
              </a:r>
              <a:endParaRPr lang="en-US" baseline="-25000" dirty="0">
                <a:solidFill>
                  <a:srgbClr val="C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94663" y="2880360"/>
              <a:ext cx="7620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  -</a:t>
              </a:r>
              <a:r>
                <a:rPr lang="en-US" b="1" dirty="0" err="1">
                  <a:solidFill>
                    <a:srgbClr val="C00000"/>
                  </a:solidFill>
                </a:rPr>
                <a:t>V</a:t>
              </a:r>
              <a:r>
                <a:rPr lang="en-US" b="1" baseline="-25000" dirty="0" err="1">
                  <a:solidFill>
                    <a:srgbClr val="C00000"/>
                  </a:solidFill>
                </a:rPr>
                <a:t>d</a:t>
              </a:r>
              <a:endParaRPr lang="en-US" baseline="-25000" dirty="0">
                <a:solidFill>
                  <a:srgbClr val="C00000"/>
                </a:solidFill>
              </a:endParaRPr>
            </a:p>
          </p:txBody>
        </p:sp>
        <p:graphicFrame>
          <p:nvGraphicFramePr>
            <p:cNvPr id="34818" name="Object 2"/>
            <p:cNvGraphicFramePr>
              <a:graphicFrameLocks noChangeAspect="1"/>
            </p:cNvGraphicFramePr>
            <p:nvPr/>
          </p:nvGraphicFramePr>
          <p:xfrm>
            <a:off x="533400" y="4343400"/>
            <a:ext cx="768350" cy="838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266584" imgH="469696" progId="Equation.3">
                    <p:embed/>
                  </p:oleObj>
                </mc:Choice>
                <mc:Fallback>
                  <p:oleObj name="Equation" r:id="rId3" imgW="266584" imgH="46969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400" y="4343400"/>
                          <a:ext cx="768350" cy="838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-460880" y="1921133"/>
              <a:ext cx="48799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  V</a:t>
              </a:r>
              <a:r>
                <a:rPr lang="en-US" b="1" baseline="-25000" dirty="0">
                  <a:solidFill>
                    <a:srgbClr val="C00000"/>
                  </a:solidFill>
                </a:rPr>
                <a:t>0</a:t>
              </a:r>
              <a:endParaRPr lang="en-US" baseline="-25000" dirty="0">
                <a:solidFill>
                  <a:srgbClr val="C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60864" y="260986"/>
              <a:ext cx="1073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V</a:t>
              </a:r>
              <a:r>
                <a:rPr lang="en-US" b="1" baseline="-25000" dirty="0">
                  <a:solidFill>
                    <a:srgbClr val="00B050"/>
                  </a:solidFill>
                </a:rPr>
                <a:t>0</a:t>
              </a:r>
              <a:r>
                <a:rPr lang="en-US" b="1" dirty="0">
                  <a:solidFill>
                    <a:srgbClr val="00B050"/>
                  </a:solidFill>
                </a:rPr>
                <a:t>  =  </a:t>
              </a:r>
              <a:r>
                <a:rPr lang="en-US" b="1" dirty="0" err="1">
                  <a:solidFill>
                    <a:srgbClr val="00B050"/>
                  </a:solidFill>
                </a:rPr>
                <a:t>V</a:t>
              </a:r>
              <a:r>
                <a:rPr lang="en-US" b="1" baseline="-25000" dirty="0" err="1">
                  <a:solidFill>
                    <a:srgbClr val="00B050"/>
                  </a:solidFill>
                </a:rPr>
                <a:t>d</a:t>
              </a:r>
              <a:endParaRPr lang="en-US" b="1" baseline="-25000" dirty="0">
                <a:solidFill>
                  <a:srgbClr val="00B05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57057" y="-309426"/>
              <a:ext cx="15607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V</a:t>
              </a:r>
              <a:r>
                <a:rPr lang="en-US" b="1" baseline="-25000" dirty="0">
                  <a:solidFill>
                    <a:srgbClr val="00B050"/>
                  </a:solidFill>
                </a:rPr>
                <a:t>0</a:t>
              </a:r>
              <a:r>
                <a:rPr lang="en-US" b="1" dirty="0">
                  <a:solidFill>
                    <a:srgbClr val="00B050"/>
                  </a:solidFill>
                </a:rPr>
                <a:t>  = -  </a:t>
              </a:r>
              <a:r>
                <a:rPr lang="en-US" b="1" dirty="0" err="1">
                  <a:solidFill>
                    <a:srgbClr val="00B050"/>
                  </a:solidFill>
                </a:rPr>
                <a:t>V</a:t>
              </a:r>
              <a:r>
                <a:rPr lang="en-US" b="1" baseline="-25000" dirty="0" err="1">
                  <a:solidFill>
                    <a:srgbClr val="00B050"/>
                  </a:solidFill>
                </a:rPr>
                <a:t>d</a:t>
              </a:r>
              <a:endParaRPr lang="en-US" b="1" baseline="-250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79512" y="2209800"/>
            <a:ext cx="304800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7" name="Elbow Connector 26"/>
          <p:cNvCxnSpPr/>
          <p:nvPr/>
        </p:nvCxnSpPr>
        <p:spPr>
          <a:xfrm rot="5400000">
            <a:off x="1580584" y="684435"/>
            <a:ext cx="922620" cy="266526"/>
          </a:xfrm>
          <a:prstGeom prst="bent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6" idx="1"/>
          </p:cNvCxnSpPr>
          <p:nvPr/>
        </p:nvCxnSpPr>
        <p:spPr>
          <a:xfrm flipH="1">
            <a:off x="2116702" y="274132"/>
            <a:ext cx="26588" cy="5049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2555776" y="3937348"/>
            <a:ext cx="1975157" cy="4553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ounded Rectangle 34"/>
          <p:cNvSpPr/>
          <p:nvPr/>
        </p:nvSpPr>
        <p:spPr>
          <a:xfrm>
            <a:off x="-175019" y="3857214"/>
            <a:ext cx="1799804" cy="4553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Elbow Connector 35"/>
          <p:cNvCxnSpPr/>
          <p:nvPr/>
        </p:nvCxnSpPr>
        <p:spPr>
          <a:xfrm>
            <a:off x="724883" y="886146"/>
            <a:ext cx="1317012" cy="1123110"/>
          </a:xfrm>
          <a:prstGeom prst="bentConnector3">
            <a:avLst>
              <a:gd name="adj1" fmla="val -6807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608065"/>
              </p:ext>
            </p:extLst>
          </p:nvPr>
        </p:nvGraphicFramePr>
        <p:xfrm>
          <a:off x="5733211" y="74384"/>
          <a:ext cx="3706471" cy="266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264200" imgH="2664000" progId="Visio.Drawing.11">
                  <p:embed/>
                </p:oleObj>
              </mc:Choice>
              <mc:Fallback>
                <p:oleObj name="Visio" r:id="rId5" imgW="4264200" imgH="2664000" progId="Visio.Drawing.1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33211" y="74384"/>
                        <a:ext cx="3706471" cy="2663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837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~AUT004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69342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609600" y="3276600"/>
            <a:ext cx="85344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0180454"/>
              </p:ext>
            </p:extLst>
          </p:nvPr>
        </p:nvGraphicFramePr>
        <p:xfrm>
          <a:off x="5796136" y="116632"/>
          <a:ext cx="3706471" cy="266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264200" imgH="2664000" progId="Visio.Drawing.11">
                  <p:embed/>
                </p:oleObj>
              </mc:Choice>
              <mc:Fallback>
                <p:oleObj name="Visio" r:id="rId3" imgW="4264200" imgH="2664000" progId="Visio.Drawing.1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96136" y="116632"/>
                        <a:ext cx="3706471" cy="2663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~AUT004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69342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533400" y="5864215"/>
            <a:ext cx="85344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29817" y="141069"/>
            <a:ext cx="2255168" cy="1691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650404" y="3124200"/>
            <a:ext cx="66266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Triangular wave is called carrier wave.</a:t>
            </a:r>
          </a:p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251434" y="3723099"/>
            <a:ext cx="6626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rgbClr val="C00000"/>
                </a:solidFill>
              </a:rPr>
              <a:t>f</a:t>
            </a:r>
            <a:r>
              <a:rPr lang="en-US" sz="2800" b="1" baseline="-25000" dirty="0">
                <a:solidFill>
                  <a:srgbClr val="C00000"/>
                </a:solidFill>
              </a:rPr>
              <a:t>s</a:t>
            </a:r>
            <a:r>
              <a:rPr lang="en-US" sz="2800" b="1" dirty="0">
                <a:solidFill>
                  <a:srgbClr val="C00000"/>
                </a:solidFill>
              </a:rPr>
              <a:t>     →  frequency of  the carrier wave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1835696" y="4403423"/>
            <a:ext cx="6626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rgbClr val="C00000"/>
                </a:solidFill>
              </a:rPr>
              <a:t> →  switching frequency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1833984" y="5119874"/>
            <a:ext cx="6626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rgbClr val="C00000"/>
                </a:solidFill>
              </a:rPr>
              <a:t> →  carrier frequency.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51720" y="5740904"/>
            <a:ext cx="6626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rgbClr val="C00000"/>
                </a:solidFill>
              </a:rPr>
              <a:t> </a:t>
            </a:r>
            <a:r>
              <a:rPr lang="en-US" sz="2800" b="1" dirty="0">
                <a:solidFill>
                  <a:srgbClr val="00B050"/>
                </a:solidFill>
              </a:rPr>
              <a:t>decides the switching frequency of the devices.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~AUT004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0"/>
            <a:ext cx="6230496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609600" y="3276600"/>
            <a:ext cx="85344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2500306"/>
            <a:ext cx="8929718" cy="43576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en-US" sz="24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None/>
            </a:pPr>
            <a:endParaRPr lang="en-US" sz="24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None/>
            </a:pPr>
            <a:endParaRPr lang="en-US" sz="2400" b="1" dirty="0">
              <a:solidFill>
                <a:srgbClr val="00B05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          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 </a:t>
            </a:r>
            <a:endParaRPr lang="en-US" sz="2400" b="1" dirty="0">
              <a:solidFill>
                <a:srgbClr val="C00000"/>
              </a:solidFill>
            </a:endParaRP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</a:endParaRP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</a:endParaRP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en-US" sz="3200" b="1" dirty="0">
                <a:solidFill>
                  <a:srgbClr val="C00000"/>
                </a:solidFill>
              </a:rPr>
              <a:t> </a:t>
            </a:r>
            <a:endParaRPr lang="en-US" sz="3200" dirty="0">
              <a:solidFill>
                <a:srgbClr val="00B050"/>
              </a:solidFill>
            </a:endParaRPr>
          </a:p>
        </p:txBody>
      </p:sp>
      <p:graphicFrame>
        <p:nvGraphicFramePr>
          <p:cNvPr id="1187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77173"/>
              </p:ext>
            </p:extLst>
          </p:nvPr>
        </p:nvGraphicFramePr>
        <p:xfrm>
          <a:off x="406261" y="4742849"/>
          <a:ext cx="7239000" cy="1007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514600" imgH="457200" progId="Equation.3">
                  <p:embed/>
                </p:oleObj>
              </mc:Choice>
              <mc:Fallback>
                <p:oleObj name="Equation" r:id="rId3" imgW="2514600" imgH="457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261" y="4742849"/>
                        <a:ext cx="7239000" cy="10070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9600" y="2449829"/>
            <a:ext cx="853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 err="1">
                <a:solidFill>
                  <a:schemeClr val="accent5">
                    <a:lumMod val="50000"/>
                  </a:schemeClr>
                </a:solidFill>
              </a:rPr>
              <a:t>V</a:t>
            </a:r>
            <a:r>
              <a:rPr lang="en-US" sz="2400" b="1" baseline="-25000" dirty="0" err="1">
                <a:solidFill>
                  <a:schemeClr val="accent5">
                    <a:lumMod val="50000"/>
                  </a:schemeClr>
                </a:solidFill>
              </a:rPr>
              <a:t>control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 is the sinusoidal control signal.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                 </a:t>
            </a:r>
            <a:r>
              <a:rPr lang="en-US" sz="2400" b="1" dirty="0">
                <a:solidFill>
                  <a:srgbClr val="00B050"/>
                </a:solidFill>
              </a:rPr>
              <a:t>Magnitude of </a:t>
            </a:r>
            <a:r>
              <a:rPr lang="en-US" sz="2400" b="1" dirty="0" err="1">
                <a:solidFill>
                  <a:srgbClr val="00B050"/>
                </a:solidFill>
              </a:rPr>
              <a:t>V</a:t>
            </a:r>
            <a:r>
              <a:rPr lang="en-US" sz="2400" b="1" baseline="-25000" dirty="0" err="1">
                <a:solidFill>
                  <a:srgbClr val="00B050"/>
                </a:solidFill>
              </a:rPr>
              <a:t>control</a:t>
            </a:r>
            <a:r>
              <a:rPr lang="en-US" sz="2400" b="1" dirty="0">
                <a:solidFill>
                  <a:srgbClr val="00B050"/>
                </a:solidFill>
              </a:rPr>
              <a:t> decides the output magnitude.</a:t>
            </a: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11941" y="3557825"/>
            <a:ext cx="85344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</a:t>
            </a:r>
            <a:r>
              <a:rPr lang="en-US" sz="2400" b="1" baseline="-25000" dirty="0">
                <a:solidFill>
                  <a:srgbClr val="FF0000"/>
                </a:solidFill>
              </a:rPr>
              <a:t>1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→</a:t>
            </a:r>
            <a:r>
              <a:rPr lang="en-US" sz="2400" dirty="0">
                <a:solidFill>
                  <a:srgbClr val="C00000"/>
                </a:solidFill>
              </a:rPr>
              <a:t>  </a:t>
            </a:r>
            <a:r>
              <a:rPr lang="en-US" sz="2400" b="1" dirty="0">
                <a:solidFill>
                  <a:srgbClr val="C00000"/>
                </a:solidFill>
              </a:rPr>
              <a:t>frequency of  the control signal </a:t>
            </a:r>
            <a:r>
              <a:rPr lang="en-US" sz="2400" b="1" dirty="0" err="1">
                <a:solidFill>
                  <a:srgbClr val="C00000"/>
                </a:solidFill>
              </a:rPr>
              <a:t>V</a:t>
            </a:r>
            <a:r>
              <a:rPr lang="en-US" sz="2400" b="1" baseline="-25000" dirty="0" err="1">
                <a:solidFill>
                  <a:srgbClr val="C00000"/>
                </a:solidFill>
              </a:rPr>
              <a:t>control</a:t>
            </a:r>
            <a:endParaRPr lang="en-US" sz="2400" b="1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en-US" sz="2400" b="1" dirty="0">
                <a:solidFill>
                  <a:srgbClr val="C00000"/>
                </a:solidFill>
              </a:rPr>
              <a:t>	     →  desired output frequency</a:t>
            </a:r>
          </a:p>
          <a:p>
            <a:pPr>
              <a:buNone/>
            </a:pPr>
            <a:r>
              <a:rPr lang="en-US" sz="2400" b="1" dirty="0">
                <a:solidFill>
                  <a:srgbClr val="C00000"/>
                </a:solidFill>
              </a:rPr>
              <a:t>                →  modulating frequency. </a:t>
            </a:r>
          </a:p>
          <a:p>
            <a:endParaRPr lang="en-US" sz="2400" b="1" dirty="0">
              <a:solidFill>
                <a:srgbClr val="00B050"/>
              </a:solidFill>
            </a:endParaRPr>
          </a:p>
          <a:p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597559" y="5833021"/>
            <a:ext cx="80319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Frequency modulation ratio    m</a:t>
            </a:r>
            <a:r>
              <a:rPr lang="en-US" sz="2400" b="1" baseline="-25000" dirty="0">
                <a:solidFill>
                  <a:srgbClr val="00B050"/>
                </a:solidFill>
              </a:rPr>
              <a:t>f </a:t>
            </a:r>
            <a:r>
              <a:rPr lang="en-US" sz="2400" b="1" dirty="0">
                <a:solidFill>
                  <a:srgbClr val="00B050"/>
                </a:solidFill>
              </a:rPr>
              <a:t> =  f</a:t>
            </a:r>
            <a:r>
              <a:rPr lang="en-US" sz="2400" b="1" baseline="-25000" dirty="0">
                <a:solidFill>
                  <a:srgbClr val="00B050"/>
                </a:solidFill>
              </a:rPr>
              <a:t>s</a:t>
            </a:r>
            <a:r>
              <a:rPr lang="en-US" sz="2400" b="1" dirty="0">
                <a:solidFill>
                  <a:srgbClr val="00B050"/>
                </a:solidFill>
              </a:rPr>
              <a:t>/f</a:t>
            </a:r>
            <a:r>
              <a:rPr lang="en-US" sz="2400" b="1" baseline="-25000" dirty="0">
                <a:solidFill>
                  <a:srgbClr val="00B050"/>
                </a:solidFill>
              </a:rPr>
              <a:t>1</a:t>
            </a:r>
            <a:endParaRPr lang="en-US" sz="2400" b="1" dirty="0">
              <a:solidFill>
                <a:srgbClr val="00B050"/>
              </a:solidFill>
            </a:endParaRPr>
          </a:p>
          <a:p>
            <a:endParaRPr lang="en-IN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1523032"/>
              </p:ext>
            </p:extLst>
          </p:nvPr>
        </p:nvGraphicFramePr>
        <p:xfrm>
          <a:off x="5850549" y="55442"/>
          <a:ext cx="3293451" cy="2366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264200" imgH="2664000" progId="Visio.Drawing.11">
                  <p:embed/>
                </p:oleObj>
              </mc:Choice>
              <mc:Fallback>
                <p:oleObj name="Visio" r:id="rId5" imgW="4264200" imgH="2664000" progId="Visio.Drawing.1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50549" y="55442"/>
                        <a:ext cx="3293451" cy="23669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~AUT0039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53082" y="670440"/>
            <a:ext cx="7931224" cy="6106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457200" y="0"/>
            <a:ext cx="7931224" cy="670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u="sng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Harmonic Spectrum for SPWM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61318" y="4242630"/>
                <a:ext cx="591764" cy="670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𝟎</m:t>
                                  </m:r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𝒉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18" y="4242630"/>
                <a:ext cx="591764" cy="6704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~AUT0039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31640" y="620688"/>
            <a:ext cx="86106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457200" y="0"/>
            <a:ext cx="699512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u="sng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Harmonic Spectrum for SPWM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331640" y="4850475"/>
                <a:ext cx="591764" cy="670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𝟎</m:t>
                                  </m:r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𝒉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4850475"/>
                <a:ext cx="591764" cy="6704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683568" y="4077072"/>
            <a:ext cx="792088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2299" y="548680"/>
            <a:ext cx="9340261" cy="4364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3746035" y="4124288"/>
            <a:ext cx="6031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k is even number for odd values of j and k is odd number for even values of j.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661" y="2729969"/>
            <a:ext cx="2109056" cy="39244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923404" y="4815829"/>
            <a:ext cx="632372" cy="3088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149063" y="620688"/>
            <a:ext cx="4566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>
                <a:solidFill>
                  <a:srgbClr val="7030A0"/>
                </a:solidFill>
              </a:rPr>
              <a:t>Even harmonics are not present .</a:t>
            </a:r>
            <a:endParaRPr lang="en-IN" sz="2400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2299" y="1227431"/>
            <a:ext cx="4566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>
                <a:solidFill>
                  <a:srgbClr val="00B050"/>
                </a:solidFill>
              </a:rPr>
              <a:t>The most dominant harmonic is at and side bands of m</a:t>
            </a:r>
            <a:r>
              <a:rPr lang="en-US" sz="2400" b="1" baseline="-25000" dirty="0">
                <a:solidFill>
                  <a:srgbClr val="00B050"/>
                </a:solidFill>
              </a:rPr>
              <a:t>f </a:t>
            </a:r>
            <a:r>
              <a:rPr lang="en-US" sz="2400" b="1" dirty="0">
                <a:solidFill>
                  <a:srgbClr val="00B050"/>
                </a:solidFill>
              </a:rPr>
              <a:t>, 2m</a:t>
            </a:r>
            <a:r>
              <a:rPr lang="en-US" sz="2400" b="1" baseline="-25000" dirty="0">
                <a:solidFill>
                  <a:srgbClr val="00B050"/>
                </a:solidFill>
              </a:rPr>
              <a:t>f</a:t>
            </a:r>
            <a:r>
              <a:rPr lang="en-US" sz="2400" b="1" dirty="0">
                <a:solidFill>
                  <a:srgbClr val="00B050"/>
                </a:solidFill>
              </a:rPr>
              <a:t>   etc.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19076" y="666854"/>
            <a:ext cx="4566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>
                <a:solidFill>
                  <a:srgbClr val="00B0F0"/>
                </a:solidFill>
              </a:rPr>
              <a:t>Amplitude of harmonics are  independent of m</a:t>
            </a:r>
            <a:r>
              <a:rPr lang="en-US" sz="2400" b="1" baseline="-25000" dirty="0">
                <a:solidFill>
                  <a:srgbClr val="00B0F0"/>
                </a:solidFill>
              </a:rPr>
              <a:t>f.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91164" y="1509154"/>
            <a:ext cx="4566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>
                <a:solidFill>
                  <a:srgbClr val="FF0000"/>
                </a:solidFill>
              </a:rPr>
              <a:t>But  m</a:t>
            </a:r>
            <a:r>
              <a:rPr lang="en-US" sz="2400" b="1" baseline="-25000" dirty="0">
                <a:solidFill>
                  <a:srgbClr val="FF0000"/>
                </a:solidFill>
              </a:rPr>
              <a:t>f </a:t>
            </a:r>
            <a:r>
              <a:rPr lang="en-US" sz="2400" b="1" dirty="0">
                <a:solidFill>
                  <a:srgbClr val="FF0000"/>
                </a:solidFill>
              </a:rPr>
              <a:t>decides the frequency at which harmonics occur.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2819" y="2355381"/>
            <a:ext cx="4566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The frequency at which voltage harmonics occur is indicated as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7095" y="3396755"/>
            <a:ext cx="7303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Harmonics are of the order corresponding to the k</a:t>
            </a:r>
            <a:r>
              <a:rPr lang="en-US" sz="2400" b="1" baseline="30000" dirty="0">
                <a:solidFill>
                  <a:srgbClr val="00B0F0"/>
                </a:solidFill>
              </a:rPr>
              <a:t>th </a:t>
            </a:r>
            <a:r>
              <a:rPr lang="en-US" sz="2400" b="1" dirty="0">
                <a:solidFill>
                  <a:srgbClr val="00B0F0"/>
                </a:solidFill>
              </a:rPr>
              <a:t>side band of j times the frequency modulation ratio  </a:t>
            </a:r>
            <a:r>
              <a:rPr lang="en-US" sz="2400" b="1" dirty="0"/>
              <a:t>. </a:t>
            </a:r>
            <a:r>
              <a:rPr lang="en-US" sz="2400" b="1" dirty="0">
                <a:solidFill>
                  <a:srgbClr val="C00000"/>
                </a:solidFill>
              </a:rPr>
              <a:t>j=1,2,3…</a:t>
            </a:r>
            <a:r>
              <a:rPr lang="en-US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241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4152"/>
            <a:ext cx="9144000" cy="6773848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u="sng" dirty="0">
                <a:solidFill>
                  <a:srgbClr val="FF0000"/>
                </a:solidFill>
              </a:rPr>
              <a:t>Amplitude of Fundamental Component</a:t>
            </a:r>
          </a:p>
          <a:p>
            <a:r>
              <a:rPr lang="en-US" sz="2400" b="1" dirty="0">
                <a:solidFill>
                  <a:srgbClr val="00B0F0"/>
                </a:solidFill>
              </a:rPr>
              <a:t>switching frequency is </a:t>
            </a:r>
          </a:p>
          <a:p>
            <a:pPr>
              <a:buNone/>
            </a:pPr>
            <a:r>
              <a:rPr lang="en-US" sz="2400" b="1" dirty="0">
                <a:solidFill>
                  <a:srgbClr val="00B0F0"/>
                </a:solidFill>
              </a:rPr>
              <a:t>very large compared to the frequency</a:t>
            </a:r>
          </a:p>
          <a:p>
            <a:pPr>
              <a:buNone/>
            </a:pPr>
            <a:r>
              <a:rPr lang="en-US" sz="2400" b="1" dirty="0">
                <a:solidFill>
                  <a:srgbClr val="00B0F0"/>
                </a:solidFill>
              </a:rPr>
              <a:t> of control signal</a:t>
            </a:r>
          </a:p>
          <a:p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</a:rPr>
              <a:t>V</a:t>
            </a:r>
            <a:r>
              <a:rPr lang="en-US" sz="2400" b="1" baseline="-25000" dirty="0" err="1">
                <a:solidFill>
                  <a:schemeClr val="accent6">
                    <a:lumMod val="50000"/>
                  </a:schemeClr>
                </a:solidFill>
              </a:rPr>
              <a:t>control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 is considered as  constant in one </a:t>
            </a:r>
          </a:p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switching  period</a:t>
            </a:r>
          </a:p>
          <a:p>
            <a:pPr>
              <a:buNone/>
            </a:pPr>
            <a:endParaRPr lang="en-US" sz="2400" b="1" dirty="0">
              <a:solidFill>
                <a:srgbClr val="00B050"/>
              </a:solidFill>
            </a:endParaRPr>
          </a:p>
          <a:p>
            <a:pPr>
              <a:buNone/>
            </a:pPr>
            <a:r>
              <a:rPr lang="en-US" sz="2400" b="1" dirty="0">
                <a:solidFill>
                  <a:srgbClr val="00B050"/>
                </a:solidFill>
              </a:rPr>
              <a:t>when control signal &gt;  carrier signal</a:t>
            </a:r>
          </a:p>
          <a:p>
            <a:r>
              <a:rPr lang="en-US" b="1" dirty="0">
                <a:solidFill>
                  <a:srgbClr val="00B050"/>
                </a:solidFill>
              </a:rPr>
              <a:t>                  Vo  = </a:t>
            </a:r>
            <a:r>
              <a:rPr lang="en-US" b="1" dirty="0" err="1">
                <a:solidFill>
                  <a:srgbClr val="00B050"/>
                </a:solidFill>
              </a:rPr>
              <a:t>V</a:t>
            </a:r>
            <a:r>
              <a:rPr lang="en-US" b="1" baseline="-25000" dirty="0" err="1">
                <a:solidFill>
                  <a:srgbClr val="00B050"/>
                </a:solidFill>
              </a:rPr>
              <a:t>d</a:t>
            </a:r>
            <a:endParaRPr lang="en-US" b="1" u="sng" dirty="0">
              <a:solidFill>
                <a:srgbClr val="00B050"/>
              </a:solidFill>
            </a:endParaRPr>
          </a:p>
          <a:p>
            <a:pPr>
              <a:buNone/>
            </a:pPr>
            <a:r>
              <a:rPr lang="en-US" sz="2400" b="1" dirty="0">
                <a:solidFill>
                  <a:srgbClr val="7030A0"/>
                </a:solidFill>
              </a:rPr>
              <a:t>when control signal ˂  carrier signal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                  Vo  = -</a:t>
            </a:r>
            <a:r>
              <a:rPr lang="en-US" sz="2400" b="1" dirty="0" err="1">
                <a:solidFill>
                  <a:srgbClr val="7030A0"/>
                </a:solidFill>
              </a:rPr>
              <a:t>V</a:t>
            </a:r>
            <a:r>
              <a:rPr lang="en-US" sz="2400" b="1" baseline="-25000" dirty="0" err="1">
                <a:solidFill>
                  <a:srgbClr val="7030A0"/>
                </a:solidFill>
              </a:rPr>
              <a:t>d</a:t>
            </a:r>
            <a:endParaRPr lang="en-US" sz="2400" b="1" u="sng" dirty="0">
              <a:solidFill>
                <a:srgbClr val="7030A0"/>
              </a:solidFill>
            </a:endParaRPr>
          </a:p>
          <a:p>
            <a:endParaRPr lang="en-US" b="1" dirty="0">
              <a:solidFill>
                <a:srgbClr val="00B050"/>
              </a:solidFill>
            </a:endParaRP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</a:t>
            </a:r>
          </a:p>
          <a:p>
            <a:r>
              <a:rPr lang="en-US" dirty="0">
                <a:solidFill>
                  <a:srgbClr val="C00000"/>
                </a:solidFill>
              </a:rPr>
              <a:t>At  t = t</a:t>
            </a:r>
            <a:r>
              <a:rPr lang="en-US" baseline="-25000" dirty="0">
                <a:solidFill>
                  <a:srgbClr val="C00000"/>
                </a:solidFill>
              </a:rPr>
              <a:t>1</a:t>
            </a:r>
            <a:r>
              <a:rPr lang="en-US" dirty="0">
                <a:solidFill>
                  <a:srgbClr val="C00000"/>
                </a:solidFill>
              </a:rPr>
              <a:t> , </a:t>
            </a:r>
            <a:r>
              <a:rPr lang="en-US" dirty="0" err="1">
                <a:solidFill>
                  <a:srgbClr val="C00000"/>
                </a:solidFill>
              </a:rPr>
              <a:t>V</a:t>
            </a:r>
            <a:r>
              <a:rPr lang="en-US" baseline="-25000" dirty="0" err="1">
                <a:solidFill>
                  <a:srgbClr val="C00000"/>
                </a:solidFill>
              </a:rPr>
              <a:t>tri</a:t>
            </a:r>
            <a:r>
              <a:rPr lang="en-US" baseline="-25000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= </a:t>
            </a:r>
            <a:r>
              <a:rPr lang="en-US" dirty="0" err="1">
                <a:solidFill>
                  <a:srgbClr val="C00000"/>
                </a:solidFill>
              </a:rPr>
              <a:t>V</a:t>
            </a:r>
            <a:r>
              <a:rPr lang="en-US" baseline="-25000" dirty="0" err="1">
                <a:solidFill>
                  <a:srgbClr val="C00000"/>
                </a:solidFill>
              </a:rPr>
              <a:t>control</a:t>
            </a:r>
            <a:r>
              <a:rPr lang="en-US" baseline="-25000" dirty="0">
                <a:solidFill>
                  <a:srgbClr val="C00000"/>
                </a:solidFill>
              </a:rPr>
              <a:t>                </a:t>
            </a:r>
          </a:p>
          <a:p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528" y="4509120"/>
            <a:ext cx="2514600" cy="1524000"/>
          </a:xfrm>
          <a:prstGeom prst="rect">
            <a:avLst/>
          </a:prstGeom>
          <a:noFill/>
        </p:spPr>
      </p:pic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457200" y="9604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492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4137246"/>
              </p:ext>
            </p:extLst>
          </p:nvPr>
        </p:nvGraphicFramePr>
        <p:xfrm>
          <a:off x="4356439" y="6321429"/>
          <a:ext cx="928694" cy="42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04560" imgH="215640" progId="Equation.3">
                  <p:embed/>
                </p:oleObj>
              </mc:Choice>
              <mc:Fallback>
                <p:oleObj name="Equation" r:id="rId3" imgW="304560" imgH="215640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439" y="6321429"/>
                        <a:ext cx="928694" cy="4286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471725"/>
              </p:ext>
            </p:extLst>
          </p:nvPr>
        </p:nvGraphicFramePr>
        <p:xfrm>
          <a:off x="5112603" y="6009275"/>
          <a:ext cx="1928826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58720" imgH="444240" progId="Equation.3">
                  <p:embed/>
                </p:oleObj>
              </mc:Choice>
              <mc:Fallback>
                <p:oleObj name="Equation" r:id="rId5" imgW="558720" imgH="4442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2603" y="6009275"/>
                        <a:ext cx="1928826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5133" y="84152"/>
            <a:ext cx="3527393" cy="226167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27808" y="3499924"/>
            <a:ext cx="90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</a:t>
            </a:r>
            <a:r>
              <a:rPr lang="en-US" baseline="-25000" dirty="0">
                <a:solidFill>
                  <a:srgbClr val="00B050"/>
                </a:solidFill>
              </a:rPr>
              <a:t>B+</a:t>
            </a:r>
            <a:r>
              <a:rPr lang="en-US" dirty="0">
                <a:solidFill>
                  <a:srgbClr val="00B050"/>
                </a:solidFill>
              </a:rPr>
              <a:t> , T</a:t>
            </a:r>
            <a:r>
              <a:rPr lang="en-US" baseline="-25000" dirty="0">
                <a:solidFill>
                  <a:srgbClr val="00B050"/>
                </a:solidFill>
              </a:rPr>
              <a:t>A-</a:t>
            </a:r>
            <a:endParaRPr lang="en-IN" baseline="-25000" dirty="0">
              <a:solidFill>
                <a:srgbClr val="00B050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553435" y="2345830"/>
            <a:ext cx="4590565" cy="3769546"/>
            <a:chOff x="4553435" y="2345830"/>
            <a:chExt cx="4590565" cy="3769546"/>
          </a:xfrm>
        </p:grpSpPr>
        <p:grpSp>
          <p:nvGrpSpPr>
            <p:cNvPr id="13" name="Group 12"/>
            <p:cNvGrpSpPr/>
            <p:nvPr/>
          </p:nvGrpSpPr>
          <p:grpSpPr>
            <a:xfrm>
              <a:off x="4553435" y="2919739"/>
              <a:ext cx="4590565" cy="3195637"/>
              <a:chOff x="4547210" y="2735811"/>
              <a:chExt cx="4590565" cy="3195637"/>
            </a:xfrm>
          </p:grpSpPr>
          <p:pic>
            <p:nvPicPr>
              <p:cNvPr id="35843" name="Picture 3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4751512" y="2735811"/>
                <a:ext cx="4386263" cy="3195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6944643" y="2922269"/>
                <a:ext cx="9099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T</a:t>
                </a:r>
                <a:r>
                  <a:rPr lang="en-US" baseline="-25000" dirty="0">
                    <a:solidFill>
                      <a:srgbClr val="00B050"/>
                    </a:solidFill>
                  </a:rPr>
                  <a:t>A+</a:t>
                </a:r>
                <a:r>
                  <a:rPr lang="en-US" dirty="0">
                    <a:solidFill>
                      <a:srgbClr val="00B050"/>
                    </a:solidFill>
                  </a:rPr>
                  <a:t> , T</a:t>
                </a:r>
                <a:r>
                  <a:rPr lang="en-US" baseline="-25000" dirty="0">
                    <a:solidFill>
                      <a:srgbClr val="00B050"/>
                    </a:solidFill>
                  </a:rPr>
                  <a:t>B-</a:t>
                </a:r>
                <a:endParaRPr lang="en-IN" baseline="-25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547210" y="2851982"/>
                <a:ext cx="9099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T</a:t>
                </a:r>
                <a:r>
                  <a:rPr lang="en-US" baseline="-25000" dirty="0">
                    <a:solidFill>
                      <a:srgbClr val="00B050"/>
                    </a:solidFill>
                  </a:rPr>
                  <a:t>A+</a:t>
                </a:r>
                <a:r>
                  <a:rPr lang="en-US" dirty="0">
                    <a:solidFill>
                      <a:srgbClr val="00B050"/>
                    </a:solidFill>
                  </a:rPr>
                  <a:t> , T</a:t>
                </a:r>
                <a:r>
                  <a:rPr lang="en-US" baseline="-25000" dirty="0">
                    <a:solidFill>
                      <a:srgbClr val="00B050"/>
                    </a:solidFill>
                  </a:rPr>
                  <a:t>B-</a:t>
                </a:r>
                <a:endParaRPr lang="en-IN" baseline="-2500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 flipH="1">
                <a:off x="6120080" y="3121754"/>
                <a:ext cx="686670" cy="0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7854579" y="3121754"/>
                <a:ext cx="677861" cy="0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4997324" y="2922269"/>
                <a:ext cx="414708" cy="0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5350963" y="3500662"/>
                <a:ext cx="9099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T</a:t>
                </a:r>
                <a:r>
                  <a:rPr lang="en-US" baseline="-25000" dirty="0">
                    <a:solidFill>
                      <a:srgbClr val="00B050"/>
                    </a:solidFill>
                  </a:rPr>
                  <a:t>B+</a:t>
                </a:r>
                <a:r>
                  <a:rPr lang="en-US" dirty="0">
                    <a:solidFill>
                      <a:srgbClr val="00B050"/>
                    </a:solidFill>
                  </a:rPr>
                  <a:t> , T</a:t>
                </a:r>
                <a:r>
                  <a:rPr lang="en-US" baseline="-25000" dirty="0">
                    <a:solidFill>
                      <a:srgbClr val="00B050"/>
                    </a:solidFill>
                  </a:rPr>
                  <a:t>A-</a:t>
                </a:r>
                <a:endParaRPr lang="en-IN" baseline="-25000" dirty="0">
                  <a:solidFill>
                    <a:srgbClr val="00B050"/>
                  </a:solidFill>
                </a:endParaRPr>
              </a:p>
            </p:txBody>
          </p:sp>
        </p:grpSp>
        <p:cxnSp>
          <p:nvCxnSpPr>
            <p:cNvPr id="6" name="Straight Connector 5"/>
            <p:cNvCxnSpPr/>
            <p:nvPr/>
          </p:nvCxnSpPr>
          <p:spPr>
            <a:xfrm>
              <a:off x="5412032" y="2550113"/>
              <a:ext cx="0" cy="1959007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8532440" y="2345830"/>
              <a:ext cx="6225" cy="2348988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120080" y="2550113"/>
              <a:ext cx="0" cy="1959007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24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4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16632"/>
            <a:ext cx="9036496" cy="64365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During one switching period, on period of the switch  t</a:t>
            </a:r>
            <a:r>
              <a:rPr lang="en-US" b="1" baseline="-25000" dirty="0"/>
              <a:t>on</a:t>
            </a:r>
            <a:r>
              <a:rPr lang="en-US" b="1" dirty="0"/>
              <a:t>=                         = 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00B050"/>
                </a:solidFill>
              </a:rPr>
              <a:t>average output voltage  in one switching period </a:t>
            </a:r>
          </a:p>
          <a:p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FF0000"/>
                </a:solidFill>
              </a:rPr>
              <a:t>          </a:t>
            </a:r>
            <a:endParaRPr lang="en-US" b="1" baseline="-25000" dirty="0">
              <a:solidFill>
                <a:srgbClr val="FF0000"/>
              </a:solidFill>
            </a:endParaRPr>
          </a:p>
          <a:p>
            <a:endParaRPr lang="en-US" b="1" dirty="0"/>
          </a:p>
          <a:p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728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219208"/>
              </p:ext>
            </p:extLst>
          </p:nvPr>
        </p:nvGraphicFramePr>
        <p:xfrm>
          <a:off x="3041650" y="476672"/>
          <a:ext cx="153035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95000" imgH="393480" progId="Equation.3">
                  <p:embed/>
                </p:oleObj>
              </mc:Choice>
              <mc:Fallback>
                <p:oleObj name="Equation" r:id="rId2" imgW="49500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1650" y="476672"/>
                        <a:ext cx="153035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19267" y="5885400"/>
                <a:ext cx="6957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67" y="5885400"/>
                <a:ext cx="6957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83363" y="5931769"/>
                <a:ext cx="2673361" cy="676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𝑜𝑛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𝑜𝑛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/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363" y="5931769"/>
                <a:ext cx="2673361" cy="6766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72000" y="6045593"/>
                <a:ext cx="2368719" cy="69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𝑐𝑜𝑛𝑡𝑟𝑜𝑙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𝑡𝑟𝑖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b/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045593"/>
                <a:ext cx="2368719" cy="6953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794478" y="1180449"/>
            <a:ext cx="4590565" cy="3769546"/>
            <a:chOff x="4553435" y="2345830"/>
            <a:chExt cx="4590565" cy="3769546"/>
          </a:xfrm>
        </p:grpSpPr>
        <p:grpSp>
          <p:nvGrpSpPr>
            <p:cNvPr id="20" name="Group 19"/>
            <p:cNvGrpSpPr/>
            <p:nvPr/>
          </p:nvGrpSpPr>
          <p:grpSpPr>
            <a:xfrm>
              <a:off x="4553435" y="2919739"/>
              <a:ext cx="4590565" cy="3195637"/>
              <a:chOff x="4547210" y="2735811"/>
              <a:chExt cx="4590565" cy="3195637"/>
            </a:xfrm>
          </p:grpSpPr>
          <p:pic>
            <p:nvPicPr>
              <p:cNvPr id="24" name="Picture 3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4751512" y="2735811"/>
                <a:ext cx="4386263" cy="3195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6944643" y="2922269"/>
                <a:ext cx="9099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T</a:t>
                </a:r>
                <a:r>
                  <a:rPr lang="en-US" baseline="-25000" dirty="0">
                    <a:solidFill>
                      <a:srgbClr val="00B050"/>
                    </a:solidFill>
                  </a:rPr>
                  <a:t>A+</a:t>
                </a:r>
                <a:r>
                  <a:rPr lang="en-US" dirty="0">
                    <a:solidFill>
                      <a:srgbClr val="00B050"/>
                    </a:solidFill>
                  </a:rPr>
                  <a:t> , T</a:t>
                </a:r>
                <a:r>
                  <a:rPr lang="en-US" baseline="-25000" dirty="0">
                    <a:solidFill>
                      <a:srgbClr val="00B050"/>
                    </a:solidFill>
                  </a:rPr>
                  <a:t>B-</a:t>
                </a:r>
                <a:endParaRPr lang="en-IN" baseline="-25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547210" y="2851982"/>
                <a:ext cx="9099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T</a:t>
                </a:r>
                <a:r>
                  <a:rPr lang="en-US" baseline="-25000" dirty="0">
                    <a:solidFill>
                      <a:srgbClr val="00B050"/>
                    </a:solidFill>
                  </a:rPr>
                  <a:t>A+</a:t>
                </a:r>
                <a:r>
                  <a:rPr lang="en-US" dirty="0">
                    <a:solidFill>
                      <a:srgbClr val="00B050"/>
                    </a:solidFill>
                  </a:rPr>
                  <a:t> , T</a:t>
                </a:r>
                <a:r>
                  <a:rPr lang="en-US" baseline="-25000" dirty="0">
                    <a:solidFill>
                      <a:srgbClr val="00B050"/>
                    </a:solidFill>
                  </a:rPr>
                  <a:t>B-</a:t>
                </a:r>
                <a:endParaRPr lang="en-IN" baseline="-2500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H="1">
                <a:off x="6120080" y="3121754"/>
                <a:ext cx="686670" cy="0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7854579" y="3121754"/>
                <a:ext cx="677861" cy="0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4997324" y="2922269"/>
                <a:ext cx="414708" cy="0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/>
            <p:cNvCxnSpPr/>
            <p:nvPr/>
          </p:nvCxnSpPr>
          <p:spPr>
            <a:xfrm>
              <a:off x="5412032" y="2550113"/>
              <a:ext cx="0" cy="1959007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8532440" y="2345830"/>
              <a:ext cx="6225" cy="2348988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120080" y="2550113"/>
              <a:ext cx="0" cy="1959007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1609641" y="2438789"/>
            <a:ext cx="90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</a:t>
            </a:r>
            <a:r>
              <a:rPr lang="en-US" baseline="-25000" dirty="0">
                <a:solidFill>
                  <a:srgbClr val="00B050"/>
                </a:solidFill>
              </a:rPr>
              <a:t>B+</a:t>
            </a:r>
            <a:r>
              <a:rPr lang="en-US" dirty="0">
                <a:solidFill>
                  <a:srgbClr val="00B050"/>
                </a:solidFill>
              </a:rPr>
              <a:t> , T</a:t>
            </a:r>
            <a:r>
              <a:rPr lang="en-US" baseline="-25000" dirty="0">
                <a:solidFill>
                  <a:srgbClr val="00B050"/>
                </a:solidFill>
              </a:rPr>
              <a:t>A-</a:t>
            </a:r>
            <a:endParaRPr lang="en-IN" baseline="-25000" dirty="0">
              <a:solidFill>
                <a:srgbClr val="00B050"/>
              </a:solidFill>
            </a:endParaRPr>
          </a:p>
        </p:txBody>
      </p:sp>
      <p:graphicFrame>
        <p:nvGraphicFramePr>
          <p:cNvPr id="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158191"/>
              </p:ext>
            </p:extLst>
          </p:nvPr>
        </p:nvGraphicFramePr>
        <p:xfrm>
          <a:off x="5049619" y="646411"/>
          <a:ext cx="2936875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50680" imgH="444240" progId="Equation.3">
                  <p:embed/>
                </p:oleObj>
              </mc:Choice>
              <mc:Fallback>
                <p:oleObj name="Equation" r:id="rId9" imgW="850680" imgH="444240" progId="Equation.3">
                  <p:embed/>
                  <p:pic>
                    <p:nvPicPr>
                      <p:cNvPr id="1249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9619" y="646411"/>
                        <a:ext cx="2936875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7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7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686800" cy="6629400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r>
              <a:rPr lang="en-US" dirty="0"/>
              <a:t>      </a:t>
            </a:r>
          </a:p>
          <a:p>
            <a:r>
              <a:rPr lang="en-US" b="1" dirty="0">
                <a:solidFill>
                  <a:srgbClr val="00B050"/>
                </a:solidFill>
              </a:rPr>
              <a:t>V</a:t>
            </a:r>
            <a:r>
              <a:rPr lang="en-US" b="1" baseline="-25000" dirty="0">
                <a:solidFill>
                  <a:srgbClr val="00B050"/>
                </a:solidFill>
              </a:rPr>
              <a:t>01peak</a:t>
            </a:r>
            <a:r>
              <a:rPr lang="en-US" b="1" dirty="0">
                <a:solidFill>
                  <a:srgbClr val="00B050"/>
                </a:solidFill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is maximum when </a:t>
            </a:r>
            <a:r>
              <a:rPr lang="en-US" sz="3000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 = </a:t>
            </a:r>
            <a:r>
              <a:rPr lang="el-GR" sz="3000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π</a:t>
            </a:r>
            <a:r>
              <a:rPr lang="en-US" sz="3000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/2        </a:t>
            </a:r>
          </a:p>
          <a:p>
            <a:r>
              <a:rPr lang="en-US" dirty="0">
                <a:solidFill>
                  <a:srgbClr val="C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sz="3000" dirty="0">
                <a:solidFill>
                  <a:srgbClr val="C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or when pulse width 2d is  equal to </a:t>
            </a:r>
            <a:r>
              <a:rPr lang="el-GR" sz="3000" dirty="0">
                <a:solidFill>
                  <a:srgbClr val="C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π</a:t>
            </a:r>
            <a:r>
              <a:rPr lang="en-US" sz="3000" dirty="0">
                <a:solidFill>
                  <a:srgbClr val="C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or square wave condition.</a:t>
            </a:r>
            <a:endParaRPr lang="en-US" sz="3000" dirty="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952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952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1165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0" y="7921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0" y="1165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44" name="Rectangle 20"/>
          <p:cNvSpPr>
            <a:spLocks noChangeArrowheads="1"/>
          </p:cNvSpPr>
          <p:nvPr/>
        </p:nvSpPr>
        <p:spPr bwMode="auto">
          <a:xfrm>
            <a:off x="0" y="1165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47" name="Rectangle 23"/>
          <p:cNvSpPr>
            <a:spLocks noChangeArrowheads="1"/>
          </p:cNvSpPr>
          <p:nvPr/>
        </p:nvSpPr>
        <p:spPr bwMode="auto">
          <a:xfrm>
            <a:off x="0" y="1165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32040" y="2397367"/>
            <a:ext cx="304800" cy="533400"/>
          </a:xfrm>
          <a:prstGeom prst="rect">
            <a:avLst/>
          </a:prstGeom>
          <a:noFill/>
        </p:spPr>
      </p:pic>
      <p:sp>
        <p:nvSpPr>
          <p:cNvPr id="1050" name="Rectangle 26"/>
          <p:cNvSpPr>
            <a:spLocks noChangeArrowheads="1"/>
          </p:cNvSpPr>
          <p:nvPr/>
        </p:nvSpPr>
        <p:spPr bwMode="auto">
          <a:xfrm>
            <a:off x="0" y="647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53" name="Rectangle 29"/>
          <p:cNvSpPr>
            <a:spLocks noChangeArrowheads="1"/>
          </p:cNvSpPr>
          <p:nvPr/>
        </p:nvSpPr>
        <p:spPr bwMode="auto">
          <a:xfrm>
            <a:off x="0" y="952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55" name="Rectangle 3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auto">
          <a:xfrm>
            <a:off x="0" y="7921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60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62" name="Rectangle 38"/>
          <p:cNvSpPr>
            <a:spLocks noChangeArrowheads="1"/>
          </p:cNvSpPr>
          <p:nvPr/>
        </p:nvSpPr>
        <p:spPr bwMode="auto">
          <a:xfrm>
            <a:off x="0" y="892175"/>
            <a:ext cx="60465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,        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63" name="Rectangle 39"/>
          <p:cNvSpPr>
            <a:spLocks noChangeArrowheads="1"/>
          </p:cNvSpPr>
          <p:nvPr/>
        </p:nvSpPr>
        <p:spPr bwMode="auto">
          <a:xfrm>
            <a:off x="0" y="1082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341335"/>
              </p:ext>
            </p:extLst>
          </p:nvPr>
        </p:nvGraphicFramePr>
        <p:xfrm>
          <a:off x="5449888" y="4279900"/>
          <a:ext cx="254952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393480" progId="Equation.3">
                  <p:embed/>
                </p:oleObj>
              </mc:Choice>
              <mc:Fallback>
                <p:oleObj name="Equation" r:id="rId3" imgW="111744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9888" y="4279900"/>
                        <a:ext cx="2549525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180273"/>
              </p:ext>
            </p:extLst>
          </p:nvPr>
        </p:nvGraphicFramePr>
        <p:xfrm>
          <a:off x="166239" y="228600"/>
          <a:ext cx="4549776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93680" imgH="444240" progId="Equation.3">
                  <p:embed/>
                </p:oleObj>
              </mc:Choice>
              <mc:Fallback>
                <p:oleObj name="Equation" r:id="rId5" imgW="19936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6239" y="228600"/>
                        <a:ext cx="4549776" cy="946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3343846"/>
              </p:ext>
            </p:extLst>
          </p:nvPr>
        </p:nvGraphicFramePr>
        <p:xfrm>
          <a:off x="3933378" y="1286593"/>
          <a:ext cx="156527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85800" imgH="393480" progId="Equation.3">
                  <p:embed/>
                </p:oleObj>
              </mc:Choice>
              <mc:Fallback>
                <p:oleObj name="Equation" r:id="rId7" imgW="68580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33378" y="1286593"/>
                        <a:ext cx="1565275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6379428"/>
              </p:ext>
            </p:extLst>
          </p:nvPr>
        </p:nvGraphicFramePr>
        <p:xfrm>
          <a:off x="338138" y="2996952"/>
          <a:ext cx="4233862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854000" imgH="444240" progId="Equation.3">
                  <p:embed/>
                </p:oleObj>
              </mc:Choice>
              <mc:Fallback>
                <p:oleObj name="Equation" r:id="rId9" imgW="185400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8138" y="2996952"/>
                        <a:ext cx="4233862" cy="946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557067"/>
              </p:ext>
            </p:extLst>
          </p:nvPr>
        </p:nvGraphicFramePr>
        <p:xfrm>
          <a:off x="5295676" y="3429000"/>
          <a:ext cx="330517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447560" imgH="393480" progId="Equation.3">
                  <p:embed/>
                </p:oleObj>
              </mc:Choice>
              <mc:Fallback>
                <p:oleObj name="Equation" r:id="rId11" imgW="144756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95676" y="3429000"/>
                        <a:ext cx="3305175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7544" y="1521027"/>
                <a:ext cx="742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521027"/>
                <a:ext cx="742126" cy="369332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115616" y="1362843"/>
                <a:ext cx="3600400" cy="546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  <m:f>
                          <m:fPr>
                            <m:type m:val="skw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den>
                    </m:f>
                    <m:nary>
                      <m:naryPr>
                        <m:limLoc m:val="undOvr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f>
                          <m:fPr>
                            <m:type m:val="skw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sub>
                      <m:sup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𝑑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𝑠𝑖𝑛𝑛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𝑡𝑑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nary>
                  </m:oMath>
                </a14:m>
                <a:r>
                  <a:rPr lang="en-US" dirty="0"/>
                  <a:t>  =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362843"/>
                <a:ext cx="3600400" cy="546881"/>
              </a:xfrm>
              <a:prstGeom prst="rect">
                <a:avLst/>
              </a:prstGeom>
              <a:blipFill rotWithShape="1">
                <a:blip r:embed="rId15"/>
                <a:stretch>
                  <a:fillRect l="-677" t="-87640" b="-13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36646" y="2419187"/>
                <a:ext cx="7282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46" y="2419187"/>
                <a:ext cx="728276" cy="369332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064922" y="2204096"/>
                <a:ext cx="4451378" cy="799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latin typeface="Cambria Math"/>
                          </a:rPr>
                          <m:t>𝑛</m:t>
                        </m:r>
                        <m:f>
                          <m:fPr>
                            <m:type m:val="skw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sz="2800" b="0" i="1" smtClean="0">
                        <a:latin typeface="Cambria Math"/>
                      </a:rPr>
                      <m:t> </m:t>
                    </m:r>
                    <m:nary>
                      <m:naryPr>
                        <m:limLoc m:val="undOvr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f>
                          <m:fPr>
                            <m:type m:val="skw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brk m:alnAt="24"/>
                          </m:rPr>
                          <a:rPr lang="en-US" sz="28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/>
                          </a:rPr>
                          <m:t>𝑑</m:t>
                        </m:r>
                      </m:sub>
                      <m:sup>
                        <m:f>
                          <m:fPr>
                            <m:type m:val="skw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/>
                          </a:rPr>
                          <m:t>+</m:t>
                        </m:r>
                        <m:r>
                          <a:rPr lang="en-US" sz="2800" i="1">
                            <a:latin typeface="Cambria Math"/>
                          </a:rPr>
                          <m:t>𝑑</m:t>
                        </m:r>
                      </m:sup>
                      <m:e>
                        <m:r>
                          <a:rPr lang="en-US" sz="2800" b="0" i="1" smtClean="0">
                            <a:latin typeface="Cambria Math"/>
                          </a:rPr>
                          <m:t>𝑐𝑜𝑠𝑛</m:t>
                        </m:r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𝑡𝑑</m:t>
                        </m:r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nary>
                  </m:oMath>
                </a14:m>
                <a:r>
                  <a:rPr lang="en-US" dirty="0"/>
                  <a:t>  =</a:t>
                </a: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922" y="2204096"/>
                <a:ext cx="4451378" cy="799514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412520"/>
              </p:ext>
            </p:extLst>
          </p:nvPr>
        </p:nvGraphicFramePr>
        <p:xfrm>
          <a:off x="5252508" y="228600"/>
          <a:ext cx="3901836" cy="318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8" imgW="6703792" imgH="4262628" progId="Visio.Drawing.11">
                  <p:embed/>
                </p:oleObj>
              </mc:Choice>
              <mc:Fallback>
                <p:oleObj name="Visio" r:id="rId18" imgW="6703792" imgH="4262628" progId="Visio.Drawing.1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252508" y="228600"/>
                        <a:ext cx="3901836" cy="318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Group 39"/>
          <p:cNvGrpSpPr/>
          <p:nvPr/>
        </p:nvGrpSpPr>
        <p:grpSpPr>
          <a:xfrm>
            <a:off x="6097190" y="1095376"/>
            <a:ext cx="2522284" cy="450721"/>
            <a:chOff x="1312226" y="4067691"/>
            <a:chExt cx="2522284" cy="450721"/>
          </a:xfrm>
        </p:grpSpPr>
        <p:sp>
          <p:nvSpPr>
            <p:cNvPr id="43" name="TextBox 42"/>
            <p:cNvSpPr txBox="1"/>
            <p:nvPr/>
          </p:nvSpPr>
          <p:spPr>
            <a:xfrm>
              <a:off x="1312226" y="4149080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T</a:t>
              </a:r>
              <a:r>
                <a:rPr lang="en-US" b="1" baseline="-25000" dirty="0">
                  <a:solidFill>
                    <a:srgbClr val="C00000"/>
                  </a:solidFill>
                </a:rPr>
                <a:t>A+   </a:t>
              </a:r>
              <a:r>
                <a:rPr lang="en-US" b="1" dirty="0">
                  <a:solidFill>
                    <a:srgbClr val="C00000"/>
                  </a:solidFill>
                </a:rPr>
                <a:t>T</a:t>
              </a:r>
              <a:r>
                <a:rPr lang="en-US" b="1" baseline="-25000" dirty="0">
                  <a:solidFill>
                    <a:srgbClr val="C00000"/>
                  </a:solidFill>
                </a:rPr>
                <a:t>B-</a:t>
              </a:r>
              <a:endParaRPr lang="en-IN" baseline="-250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610374" y="4067691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T</a:t>
              </a:r>
              <a:r>
                <a:rPr lang="en-US" b="1" baseline="-25000" dirty="0">
                  <a:solidFill>
                    <a:srgbClr val="C00000"/>
                  </a:solidFill>
                </a:rPr>
                <a:t>B+   </a:t>
              </a:r>
              <a:r>
                <a:rPr lang="en-US" b="1" dirty="0">
                  <a:solidFill>
                    <a:srgbClr val="C00000"/>
                  </a:solidFill>
                </a:rPr>
                <a:t>T</a:t>
              </a:r>
              <a:r>
                <a:rPr lang="en-US" b="1" baseline="-25000" dirty="0">
                  <a:solidFill>
                    <a:srgbClr val="C00000"/>
                  </a:solidFill>
                </a:rPr>
                <a:t>A-</a:t>
              </a:r>
              <a:endParaRPr lang="en-IN" baseline="-25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34" grpId="0"/>
      <p:bldP spid="35" grpId="0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640"/>
            <a:ext cx="8686800" cy="6669360"/>
          </a:xfrm>
        </p:spPr>
        <p:txBody>
          <a:bodyPr/>
          <a:lstStyle/>
          <a:p>
            <a:endParaRPr lang="en-US" sz="2400" b="1" dirty="0">
              <a:solidFill>
                <a:srgbClr val="00B050"/>
              </a:solidFill>
            </a:endParaRPr>
          </a:p>
          <a:p>
            <a:endParaRPr lang="en-US" sz="2400" b="1" dirty="0">
              <a:solidFill>
                <a:srgbClr val="00B050"/>
              </a:solidFill>
            </a:endParaRPr>
          </a:p>
          <a:p>
            <a:endParaRPr lang="en-US" sz="2400" b="1" dirty="0">
              <a:solidFill>
                <a:srgbClr val="00B050"/>
              </a:solidFill>
            </a:endParaRPr>
          </a:p>
          <a:p>
            <a:r>
              <a:rPr lang="en-US" sz="2400" b="1" dirty="0">
                <a:solidFill>
                  <a:srgbClr val="00B050"/>
                </a:solidFill>
              </a:rPr>
              <a:t>When the control voltage varies </a:t>
            </a:r>
            <a:r>
              <a:rPr lang="en-US" sz="2400" b="1" dirty="0" err="1">
                <a:solidFill>
                  <a:srgbClr val="FF0000"/>
                </a:solidFill>
              </a:rPr>
              <a:t>sinusoidaly</a:t>
            </a:r>
            <a:r>
              <a:rPr lang="en-US" sz="2400" b="1" dirty="0">
                <a:solidFill>
                  <a:srgbClr val="00B050"/>
                </a:solidFill>
              </a:rPr>
              <a:t>, average output voltages in each switching period  also varies </a:t>
            </a:r>
            <a:r>
              <a:rPr lang="en-US" sz="2400" b="1" dirty="0" err="1">
                <a:solidFill>
                  <a:srgbClr val="FF0000"/>
                </a:solidFill>
              </a:rPr>
              <a:t>sinusoidaly</a:t>
            </a:r>
            <a:r>
              <a:rPr lang="en-US" sz="2400" b="1" dirty="0">
                <a:solidFill>
                  <a:srgbClr val="00B050"/>
                </a:solidFill>
              </a:rPr>
              <a:t> from one switching period to the next. 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This is the reason why a sinusoidal signal is chosen as the control signal to provide a sinusoidal output voltage.</a:t>
            </a:r>
          </a:p>
          <a:p>
            <a:r>
              <a:rPr lang="en-US" dirty="0"/>
              <a:t>                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92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92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926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928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929" name="Rectangle 17"/>
          <p:cNvSpPr>
            <a:spLocks noChangeArrowheads="1"/>
          </p:cNvSpPr>
          <p:nvPr/>
        </p:nvSpPr>
        <p:spPr bwMode="auto">
          <a:xfrm>
            <a:off x="0" y="876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8931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932" name="Rectangle 20"/>
          <p:cNvSpPr>
            <a:spLocks noChangeArrowheads="1"/>
          </p:cNvSpPr>
          <p:nvPr/>
        </p:nvSpPr>
        <p:spPr bwMode="auto">
          <a:xfrm>
            <a:off x="0" y="647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8934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935" name="Rectangle 23"/>
          <p:cNvSpPr>
            <a:spLocks noChangeArrowheads="1"/>
          </p:cNvSpPr>
          <p:nvPr/>
        </p:nvSpPr>
        <p:spPr bwMode="auto">
          <a:xfrm>
            <a:off x="0" y="647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96257" name="Object 1"/>
          <p:cNvGraphicFramePr>
            <a:graphicFrameLocks noChangeAspect="1"/>
          </p:cNvGraphicFramePr>
          <p:nvPr/>
        </p:nvGraphicFramePr>
        <p:xfrm>
          <a:off x="500034" y="5143512"/>
          <a:ext cx="4732338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30320" imgH="228600" progId="Equation.3">
                  <p:embed/>
                </p:oleObj>
              </mc:Choice>
              <mc:Fallback>
                <p:oleObj name="Equation" r:id="rId2" imgW="1930320" imgH="2286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34" y="5143512"/>
                        <a:ext cx="4732338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6564395"/>
              </p:ext>
            </p:extLst>
          </p:nvPr>
        </p:nvGraphicFramePr>
        <p:xfrm>
          <a:off x="277502" y="6023132"/>
          <a:ext cx="106362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55320" imgH="228600" progId="Equation.3">
                  <p:embed/>
                </p:oleObj>
              </mc:Choice>
              <mc:Fallback>
                <p:oleObj name="Equation" r:id="rId4" imgW="355320" imgH="2286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502" y="6023132"/>
                        <a:ext cx="1063625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27334"/>
              </p:ext>
            </p:extLst>
          </p:nvPr>
        </p:nvGraphicFramePr>
        <p:xfrm>
          <a:off x="973200" y="4004223"/>
          <a:ext cx="3706812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11280" imgH="253800" progId="Equation.3">
                  <p:embed/>
                </p:oleObj>
              </mc:Choice>
              <mc:Fallback>
                <p:oleObj name="Equation" r:id="rId6" imgW="1511280" imgH="253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3200" y="4004223"/>
                        <a:ext cx="3706812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3598689"/>
              </p:ext>
            </p:extLst>
          </p:nvPr>
        </p:nvGraphicFramePr>
        <p:xfrm>
          <a:off x="5437188" y="4959350"/>
          <a:ext cx="2708275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04840" imgH="482400" progId="Equation.3">
                  <p:embed/>
                </p:oleObj>
              </mc:Choice>
              <mc:Fallback>
                <p:oleObj name="Equation" r:id="rId8" imgW="1104840" imgH="4824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7188" y="4959350"/>
                        <a:ext cx="2708275" cy="1182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8028384" y="5373216"/>
            <a:ext cx="432048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VaVdVV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27984" y="5157192"/>
            <a:ext cx="504056" cy="648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01899" y="5167132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v</a:t>
            </a:r>
            <a:r>
              <a:rPr lang="en-US" sz="2800" b="1" baseline="-25000" dirty="0"/>
              <a:t>01</a:t>
            </a:r>
          </a:p>
        </p:txBody>
      </p:sp>
      <p:graphicFrame>
        <p:nvGraphicFramePr>
          <p:cNvPr id="2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796925"/>
              </p:ext>
            </p:extLst>
          </p:nvPr>
        </p:nvGraphicFramePr>
        <p:xfrm>
          <a:off x="1345025" y="6000756"/>
          <a:ext cx="2354262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787320" imgH="228600" progId="Equation.3">
                  <p:embed/>
                </p:oleObj>
              </mc:Choice>
              <mc:Fallback>
                <p:oleObj name="Equation" r:id="rId10" imgW="787320" imgH="228600" progId="Equation.3">
                  <p:embed/>
                  <p:pic>
                    <p:nvPicPr>
                      <p:cNvPr id="2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5025" y="6000756"/>
                        <a:ext cx="2354262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28423" y="576795"/>
                <a:ext cx="6957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23" y="576795"/>
                <a:ext cx="69576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385107" y="528640"/>
                <a:ext cx="2368719" cy="69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𝑐𝑜𝑛𝑡𝑟𝑜𝑙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𝑡𝑟𝑖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b/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107" y="528640"/>
                <a:ext cx="2368719" cy="69531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6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6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25569"/>
            <a:ext cx="8686800" cy="5897563"/>
          </a:xfrm>
        </p:spPr>
        <p:txBody>
          <a:bodyPr>
            <a:normAutofit lnSpcReduction="10000"/>
          </a:bodyPr>
          <a:lstStyle/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Peak of the fundamental component</a:t>
            </a:r>
          </a:p>
          <a:p>
            <a:endParaRPr lang="en-US" sz="2400" b="1" dirty="0"/>
          </a:p>
          <a:p>
            <a:r>
              <a:rPr lang="en-US" sz="2400" b="1" dirty="0">
                <a:solidFill>
                  <a:srgbClr val="FF0000"/>
                </a:solidFill>
              </a:rPr>
              <a:t>Amplitude of fundamental component varies linearly with m</a:t>
            </a:r>
            <a:r>
              <a:rPr lang="en-US" sz="2400" b="1" baseline="-25000" dirty="0">
                <a:solidFill>
                  <a:srgbClr val="FF0000"/>
                </a:solidFill>
              </a:rPr>
              <a:t>a</a:t>
            </a:r>
            <a:r>
              <a:rPr lang="en-US" sz="2400" b="1" dirty="0">
                <a:solidFill>
                  <a:srgbClr val="FF0000"/>
                </a:solidFill>
              </a:rPr>
              <a:t>  provided m</a:t>
            </a:r>
            <a:r>
              <a:rPr lang="en-US" sz="2400" b="1" baseline="-25000" dirty="0">
                <a:solidFill>
                  <a:srgbClr val="FF0000"/>
                </a:solidFill>
              </a:rPr>
              <a:t>a</a:t>
            </a:r>
            <a:r>
              <a:rPr lang="en-US" sz="2400" b="1" dirty="0">
                <a:solidFill>
                  <a:srgbClr val="FF0000"/>
                </a:solidFill>
              </a:rPr>
              <a:t> ≤ 1.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The range of m</a:t>
            </a:r>
            <a:r>
              <a:rPr lang="en-US" sz="2400" b="1" baseline="-25000" dirty="0">
                <a:solidFill>
                  <a:srgbClr val="00B050"/>
                </a:solidFill>
              </a:rPr>
              <a:t>a</a:t>
            </a:r>
            <a:r>
              <a:rPr lang="en-US" sz="2400" b="1" dirty="0">
                <a:solidFill>
                  <a:srgbClr val="00B050"/>
                </a:solidFill>
              </a:rPr>
              <a:t> is 0  →  1 and is referred to linear range.</a:t>
            </a:r>
          </a:p>
          <a:p>
            <a:endParaRPr lang="en-US" sz="2400" b="1" dirty="0">
              <a:solidFill>
                <a:srgbClr val="00B05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m</a:t>
            </a:r>
            <a:r>
              <a:rPr lang="en-US" sz="2400" b="1" baseline="-25000" dirty="0">
                <a:solidFill>
                  <a:srgbClr val="0070C0"/>
                </a:solidFill>
              </a:rPr>
              <a:t>f</a:t>
            </a:r>
            <a:r>
              <a:rPr lang="en-US" sz="2400" b="1" dirty="0"/>
              <a:t> is</a:t>
            </a:r>
            <a:r>
              <a:rPr lang="en-US" sz="2400" b="1" dirty="0">
                <a:solidFill>
                  <a:srgbClr val="0070C0"/>
                </a:solidFill>
              </a:rPr>
              <a:t> selected as an odd integer.  </a:t>
            </a:r>
          </a:p>
          <a:p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C00000"/>
                </a:solidFill>
              </a:rPr>
              <a:t>This makes odd symmetry and half wave symmetry resulting in only odd harmonics.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523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334090"/>
              </p:ext>
            </p:extLst>
          </p:nvPr>
        </p:nvGraphicFramePr>
        <p:xfrm>
          <a:off x="5868144" y="1700808"/>
          <a:ext cx="94615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8280" imgH="253800" progId="Equation.3">
                  <p:embed/>
                </p:oleObj>
              </mc:Choice>
              <mc:Fallback>
                <p:oleObj name="Equation" r:id="rId2" imgW="368280" imgH="253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1700808"/>
                        <a:ext cx="94615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072106"/>
              </p:ext>
            </p:extLst>
          </p:nvPr>
        </p:nvGraphicFramePr>
        <p:xfrm>
          <a:off x="1416245" y="283024"/>
          <a:ext cx="106362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55320" imgH="228600" progId="Equation.3">
                  <p:embed/>
                </p:oleObj>
              </mc:Choice>
              <mc:Fallback>
                <p:oleObj name="Equation" r:id="rId4" imgW="355320" imgH="228600" progId="Equation.3">
                  <p:embed/>
                  <p:pic>
                    <p:nvPicPr>
                      <p:cNvPr id="2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245" y="283024"/>
                        <a:ext cx="1063625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2266327"/>
              </p:ext>
            </p:extLst>
          </p:nvPr>
        </p:nvGraphicFramePr>
        <p:xfrm>
          <a:off x="2483768" y="260648"/>
          <a:ext cx="2354262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87320" imgH="228600" progId="Equation.3">
                  <p:embed/>
                </p:oleObj>
              </mc:Choice>
              <mc:Fallback>
                <p:oleObj name="Equation" r:id="rId6" imgW="787320" imgH="228600" progId="Equation.3">
                  <p:embed/>
                  <p:pic>
                    <p:nvPicPr>
                      <p:cNvPr id="2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260648"/>
                        <a:ext cx="2354262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544090"/>
              </p:ext>
            </p:extLst>
          </p:nvPr>
        </p:nvGraphicFramePr>
        <p:xfrm>
          <a:off x="7076839" y="1729408"/>
          <a:ext cx="979487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80880" imgH="228600" progId="Equation.3">
                  <p:embed/>
                </p:oleObj>
              </mc:Choice>
              <mc:Fallback>
                <p:oleObj name="Equation" r:id="rId8" imgW="380880" imgH="228600" progId="Equation.3">
                  <p:embed/>
                  <p:pic>
                    <p:nvPicPr>
                      <p:cNvPr id="95233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6839" y="1729408"/>
                        <a:ext cx="979487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5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5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7030A0"/>
                </a:solidFill>
              </a:rPr>
              <a:t>Selection of switching Frequency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8839200" cy="57912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If m</a:t>
            </a:r>
            <a:r>
              <a:rPr lang="en-US" b="1" baseline="-25000" dirty="0"/>
              <a:t>f</a:t>
            </a:r>
            <a:r>
              <a:rPr lang="en-US" b="1" dirty="0"/>
              <a:t> is more, order of the dominant harmonics is more.  Filter circuit elements required are of low values.</a:t>
            </a:r>
          </a:p>
          <a:p>
            <a:r>
              <a:rPr lang="en-US" b="1" dirty="0">
                <a:solidFill>
                  <a:srgbClr val="C00000"/>
                </a:solidFill>
              </a:rPr>
              <a:t>But Switching loss is increased proportionally.</a:t>
            </a:r>
          </a:p>
          <a:p>
            <a:r>
              <a:rPr lang="en-US" b="1" dirty="0">
                <a:solidFill>
                  <a:srgbClr val="00B050"/>
                </a:solidFill>
              </a:rPr>
              <a:t>m</a:t>
            </a:r>
            <a:r>
              <a:rPr lang="en-US" b="1" baseline="-25000" dirty="0">
                <a:solidFill>
                  <a:srgbClr val="00B050"/>
                </a:solidFill>
              </a:rPr>
              <a:t>f</a:t>
            </a:r>
            <a:r>
              <a:rPr lang="en-US" b="1" dirty="0">
                <a:solidFill>
                  <a:srgbClr val="00B050"/>
                </a:solidFill>
              </a:rPr>
              <a:t> = 21 is selected as the border between large and small m</a:t>
            </a:r>
            <a:r>
              <a:rPr lang="en-US" b="1" baseline="-25000" dirty="0">
                <a:solidFill>
                  <a:srgbClr val="00B050"/>
                </a:solidFill>
              </a:rPr>
              <a:t>f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                 </a:t>
            </a:r>
            <a:r>
              <a:rPr lang="en-US" sz="4300" b="1" u="sng" dirty="0">
                <a:solidFill>
                  <a:srgbClr val="FF0000"/>
                </a:solidFill>
              </a:rPr>
              <a:t>small m</a:t>
            </a:r>
            <a:r>
              <a:rPr lang="en-US" sz="4300" b="1" u="sng" baseline="-25000" dirty="0">
                <a:solidFill>
                  <a:srgbClr val="FF0000"/>
                </a:solidFill>
              </a:rPr>
              <a:t>f</a:t>
            </a:r>
            <a:r>
              <a:rPr lang="en-US" sz="4300" b="1" u="sng" dirty="0">
                <a:solidFill>
                  <a:srgbClr val="FF0000"/>
                </a:solidFill>
              </a:rPr>
              <a:t>          (m</a:t>
            </a:r>
            <a:r>
              <a:rPr lang="en-US" sz="4300" b="1" u="sng" baseline="-25000" dirty="0">
                <a:solidFill>
                  <a:srgbClr val="FF0000"/>
                </a:solidFill>
              </a:rPr>
              <a:t>f</a:t>
            </a:r>
            <a:r>
              <a:rPr lang="en-US" sz="4300" b="1" u="sng" dirty="0">
                <a:solidFill>
                  <a:srgbClr val="FF0000"/>
                </a:solidFill>
              </a:rPr>
              <a:t> ≤ 21 )</a:t>
            </a:r>
          </a:p>
          <a:p>
            <a:r>
              <a:rPr lang="en-US" b="1" dirty="0"/>
              <a:t> </a:t>
            </a:r>
            <a:r>
              <a:rPr lang="en-US" b="1" dirty="0">
                <a:solidFill>
                  <a:srgbClr val="00B0F0"/>
                </a:solidFill>
              </a:rPr>
              <a:t>synchronous  PWM is used.</a:t>
            </a:r>
          </a:p>
          <a:p>
            <a:r>
              <a:rPr lang="en-US" b="1" dirty="0">
                <a:solidFill>
                  <a:srgbClr val="00B0F0"/>
                </a:solidFill>
              </a:rPr>
              <a:t>                 m</a:t>
            </a:r>
            <a:r>
              <a:rPr lang="en-US" b="1" baseline="-25000" dirty="0">
                <a:solidFill>
                  <a:srgbClr val="00B0F0"/>
                </a:solidFill>
              </a:rPr>
              <a:t>f</a:t>
            </a:r>
            <a:r>
              <a:rPr lang="en-US" b="1" dirty="0">
                <a:solidFill>
                  <a:srgbClr val="00B0F0"/>
                </a:solidFill>
              </a:rPr>
              <a:t> is selected as an integer  so that triangular wave and control signal are synchronized.  </a:t>
            </a:r>
          </a:p>
          <a:p>
            <a:r>
              <a:rPr lang="en-US" b="1" dirty="0">
                <a:solidFill>
                  <a:srgbClr val="00B050"/>
                </a:solidFill>
              </a:rPr>
              <a:t> In asynchronous PWM, where m</a:t>
            </a:r>
            <a:r>
              <a:rPr lang="en-US" b="1" baseline="-25000" dirty="0">
                <a:solidFill>
                  <a:srgbClr val="00B050"/>
                </a:solidFill>
              </a:rPr>
              <a:t>f</a:t>
            </a:r>
            <a:r>
              <a:rPr lang="en-US" b="1" dirty="0">
                <a:solidFill>
                  <a:srgbClr val="00B050"/>
                </a:solidFill>
              </a:rPr>
              <a:t> is not an integer,  </a:t>
            </a:r>
            <a:r>
              <a:rPr lang="en-US" b="1" dirty="0" err="1">
                <a:solidFill>
                  <a:srgbClr val="00B050"/>
                </a:solidFill>
              </a:rPr>
              <a:t>subharmonics</a:t>
            </a:r>
            <a:r>
              <a:rPr lang="en-US" b="1" dirty="0">
                <a:solidFill>
                  <a:srgbClr val="00B050"/>
                </a:solidFill>
              </a:rPr>
              <a:t> are produced.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33400"/>
            <a:ext cx="9144000" cy="5592763"/>
          </a:xfrm>
        </p:spPr>
        <p:txBody>
          <a:bodyPr/>
          <a:lstStyle/>
          <a:p>
            <a:r>
              <a:rPr lang="en-US" b="1" u="sng" dirty="0">
                <a:solidFill>
                  <a:srgbClr val="FF0000"/>
                </a:solidFill>
              </a:rPr>
              <a:t>Large m</a:t>
            </a:r>
            <a:r>
              <a:rPr lang="en-US" b="1" u="sng" baseline="-25000" dirty="0">
                <a:solidFill>
                  <a:srgbClr val="FF0000"/>
                </a:solidFill>
              </a:rPr>
              <a:t>f</a:t>
            </a:r>
            <a:r>
              <a:rPr lang="en-US" b="1" dirty="0">
                <a:solidFill>
                  <a:srgbClr val="FF0000"/>
                </a:solidFill>
              </a:rPr>
              <a:t>          </a:t>
            </a:r>
            <a:r>
              <a:rPr lang="en-US" b="1" u="sng" dirty="0" err="1">
                <a:solidFill>
                  <a:srgbClr val="FF0000"/>
                </a:solidFill>
              </a:rPr>
              <a:t>m</a:t>
            </a:r>
            <a:r>
              <a:rPr lang="en-US" b="1" u="sng" baseline="-25000" dirty="0" err="1">
                <a:solidFill>
                  <a:srgbClr val="FF0000"/>
                </a:solidFill>
              </a:rPr>
              <a:t>f</a:t>
            </a:r>
            <a:r>
              <a:rPr lang="en-US" b="1" u="sng" dirty="0">
                <a:solidFill>
                  <a:srgbClr val="FF0000"/>
                </a:solidFill>
              </a:rPr>
              <a:t> ≥ 21 )</a:t>
            </a:r>
          </a:p>
          <a:p>
            <a:endParaRPr lang="en-US" b="1" dirty="0"/>
          </a:p>
          <a:p>
            <a:r>
              <a:rPr lang="en-US" sz="2800" b="1" dirty="0">
                <a:solidFill>
                  <a:srgbClr val="00B050"/>
                </a:solidFill>
              </a:rPr>
              <a:t>When   m</a:t>
            </a:r>
            <a:r>
              <a:rPr lang="en-US" sz="2800" b="1" baseline="-25000" dirty="0">
                <a:solidFill>
                  <a:srgbClr val="00B050"/>
                </a:solidFill>
              </a:rPr>
              <a:t>f</a:t>
            </a:r>
            <a:r>
              <a:rPr lang="en-US" sz="2800" b="1" dirty="0">
                <a:solidFill>
                  <a:srgbClr val="00B050"/>
                </a:solidFill>
              </a:rPr>
              <a:t> ≥ 21  sub harmonics due to asynchronous PWM are small.  Hence,    asynchronous PWM  is permitted.</a:t>
            </a:r>
          </a:p>
          <a:p>
            <a:endParaRPr lang="en-US" sz="2800" b="1" dirty="0"/>
          </a:p>
          <a:p>
            <a:endParaRPr lang="en-US" sz="2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116" y="227781"/>
            <a:ext cx="8763000" cy="586551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In linear range of m</a:t>
            </a:r>
            <a:r>
              <a:rPr lang="en-US" b="1" baseline="-25000" dirty="0">
                <a:solidFill>
                  <a:srgbClr val="C00000"/>
                </a:solidFill>
              </a:rPr>
              <a:t>a   </a:t>
            </a:r>
            <a:r>
              <a:rPr lang="en-US" b="1" dirty="0">
                <a:solidFill>
                  <a:srgbClr val="C00000"/>
                </a:solidFill>
              </a:rPr>
              <a:t>(0 to 1)</a:t>
            </a:r>
            <a:endParaRPr lang="en-US" b="1" baseline="-25000" dirty="0">
              <a:solidFill>
                <a:srgbClr val="C00000"/>
              </a:solidFill>
            </a:endParaRPr>
          </a:p>
          <a:p>
            <a:endParaRPr lang="en-US" b="1" dirty="0"/>
          </a:p>
          <a:p>
            <a:r>
              <a:rPr lang="en-US" b="1" dirty="0"/>
              <a:t>magnitude of fundamental component depends on m</a:t>
            </a:r>
            <a:r>
              <a:rPr lang="en-US" b="1" baseline="-25000" dirty="0"/>
              <a:t>a.</a:t>
            </a:r>
          </a:p>
          <a:p>
            <a:endParaRPr lang="en-US" b="1" dirty="0">
              <a:solidFill>
                <a:srgbClr val="00B050"/>
              </a:solidFill>
            </a:endParaRPr>
          </a:p>
          <a:p>
            <a:endParaRPr lang="en-US" b="1" dirty="0">
              <a:solidFill>
                <a:srgbClr val="00B050"/>
              </a:solidFill>
            </a:endParaRPr>
          </a:p>
          <a:p>
            <a:endParaRPr lang="en-US" b="1" dirty="0">
              <a:solidFill>
                <a:srgbClr val="00B050"/>
              </a:solidFill>
            </a:endParaRPr>
          </a:p>
          <a:p>
            <a:endParaRPr lang="en-US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4499992" y="3098267"/>
            <a:ext cx="4088784" cy="1213937"/>
            <a:chOff x="4736464" y="2136717"/>
            <a:chExt cx="4320480" cy="1933793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4736845" y="2136717"/>
              <a:ext cx="36265" cy="19187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4736464" y="2463246"/>
              <a:ext cx="4320480" cy="1607264"/>
              <a:chOff x="4995665" y="922543"/>
              <a:chExt cx="4320480" cy="1607264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4995665" y="1685763"/>
                <a:ext cx="4320480" cy="7200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V="1">
                <a:off x="5054305" y="938684"/>
                <a:ext cx="161888" cy="72912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V="1">
                <a:off x="5315375" y="1010691"/>
                <a:ext cx="198289" cy="13816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H="1" flipV="1">
                <a:off x="5232471" y="976505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6321645" y="1010691"/>
                <a:ext cx="198289" cy="13816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5810371" y="982107"/>
                <a:ext cx="198289" cy="13816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 flipV="1">
                <a:off x="5509203" y="922543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 flipV="1">
                <a:off x="5716330" y="976505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6036075" y="938683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H="1" flipV="1">
                <a:off x="6243202" y="981290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 flipV="1">
                <a:off x="6507229" y="981290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6615096" y="1024538"/>
                <a:ext cx="198289" cy="13816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V="1">
                <a:off x="6821769" y="1010691"/>
                <a:ext cx="198289" cy="13816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 flipV="1">
                <a:off x="6784421" y="1039283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 flipV="1">
                <a:off x="7047281" y="1024238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 flipV="1">
                <a:off x="7227235" y="1024238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 flipV="1">
                <a:off x="7451044" y="1010691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 flipV="1">
                <a:off x="7685990" y="1010691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 flipV="1">
                <a:off x="7921603" y="1010691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 flipV="1">
                <a:off x="8074328" y="1010691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Freeform 27"/>
              <p:cNvSpPr/>
              <p:nvPr/>
            </p:nvSpPr>
            <p:spPr>
              <a:xfrm>
                <a:off x="5070967" y="1186252"/>
                <a:ext cx="1774881" cy="614334"/>
              </a:xfrm>
              <a:custGeom>
                <a:avLst/>
                <a:gdLst>
                  <a:gd name="connsiteX0" fmla="*/ 0 w 2059980"/>
                  <a:gd name="connsiteY0" fmla="*/ 983870 h 1145820"/>
                  <a:gd name="connsiteX1" fmla="*/ 1052946 w 2059980"/>
                  <a:gd name="connsiteY1" fmla="*/ 197 h 1145820"/>
                  <a:gd name="connsiteX2" fmla="*/ 1967346 w 2059980"/>
                  <a:gd name="connsiteY2" fmla="*/ 1053142 h 1145820"/>
                  <a:gd name="connsiteX3" fmla="*/ 1981200 w 2059980"/>
                  <a:gd name="connsiteY3" fmla="*/ 1025433 h 114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9980" h="1145820">
                    <a:moveTo>
                      <a:pt x="0" y="983870"/>
                    </a:moveTo>
                    <a:cubicBezTo>
                      <a:pt x="362527" y="486261"/>
                      <a:pt x="725055" y="-11348"/>
                      <a:pt x="1052946" y="197"/>
                    </a:cubicBezTo>
                    <a:cubicBezTo>
                      <a:pt x="1380837" y="11742"/>
                      <a:pt x="1812637" y="882269"/>
                      <a:pt x="1967346" y="1053142"/>
                    </a:cubicBezTo>
                    <a:cubicBezTo>
                      <a:pt x="2122055" y="1224015"/>
                      <a:pt x="2051627" y="1124724"/>
                      <a:pt x="1981200" y="102543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7" name="Freeform 6"/>
            <p:cNvSpPr/>
            <p:nvPr/>
          </p:nvSpPr>
          <p:spPr>
            <a:xfrm rot="10800000">
              <a:off x="6485773" y="3294523"/>
              <a:ext cx="1774881" cy="604631"/>
            </a:xfrm>
            <a:custGeom>
              <a:avLst/>
              <a:gdLst>
                <a:gd name="connsiteX0" fmla="*/ 0 w 2059980"/>
                <a:gd name="connsiteY0" fmla="*/ 983870 h 1145820"/>
                <a:gd name="connsiteX1" fmla="*/ 1052946 w 2059980"/>
                <a:gd name="connsiteY1" fmla="*/ 197 h 1145820"/>
                <a:gd name="connsiteX2" fmla="*/ 1967346 w 2059980"/>
                <a:gd name="connsiteY2" fmla="*/ 1053142 h 1145820"/>
                <a:gd name="connsiteX3" fmla="*/ 1981200 w 2059980"/>
                <a:gd name="connsiteY3" fmla="*/ 1025433 h 114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9980" h="1145820">
                  <a:moveTo>
                    <a:pt x="0" y="983870"/>
                  </a:moveTo>
                  <a:cubicBezTo>
                    <a:pt x="362527" y="486261"/>
                    <a:pt x="725055" y="-11348"/>
                    <a:pt x="1052946" y="197"/>
                  </a:cubicBezTo>
                  <a:cubicBezTo>
                    <a:pt x="1380837" y="11742"/>
                    <a:pt x="1812637" y="882269"/>
                    <a:pt x="1967346" y="1053142"/>
                  </a:cubicBezTo>
                  <a:cubicBezTo>
                    <a:pt x="2122055" y="1224015"/>
                    <a:pt x="2051627" y="1124724"/>
                    <a:pt x="1981200" y="102543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07777" y="4678624"/>
            <a:ext cx="4566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>
                <a:solidFill>
                  <a:srgbClr val="00B050"/>
                </a:solidFill>
              </a:rPr>
              <a:t>Dominant harmonics are at and the side bands of m</a:t>
            </a:r>
            <a:r>
              <a:rPr lang="en-US" sz="2400" b="1" baseline="-25000" dirty="0">
                <a:solidFill>
                  <a:srgbClr val="00B050"/>
                </a:solidFill>
              </a:rPr>
              <a:t>f </a:t>
            </a:r>
            <a:r>
              <a:rPr lang="en-US" sz="2400" b="1" dirty="0">
                <a:solidFill>
                  <a:srgbClr val="00B050"/>
                </a:solidFill>
              </a:rPr>
              <a:t>, 2m</a:t>
            </a:r>
            <a:r>
              <a:rPr lang="en-US" sz="2400" b="1" baseline="-25000" dirty="0">
                <a:solidFill>
                  <a:srgbClr val="00B050"/>
                </a:solidFill>
              </a:rPr>
              <a:t>f</a:t>
            </a:r>
            <a:r>
              <a:rPr lang="en-US" sz="2400" b="1" dirty="0">
                <a:solidFill>
                  <a:srgbClr val="00B050"/>
                </a:solidFill>
              </a:rPr>
              <a:t>   etc. </a:t>
            </a:r>
          </a:p>
        </p:txBody>
      </p:sp>
    </p:spTree>
    <p:extLst>
      <p:ext uri="{BB962C8B-B14F-4D97-AF65-F5344CB8AC3E}">
        <p14:creationId xmlns:p14="http://schemas.microsoft.com/office/powerpoint/2010/main" val="43477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C:\Documents and Settings\desktop\My Documents\Bluetooth Exchange Folder\28102012228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085" y="3524078"/>
            <a:ext cx="8712968" cy="36004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-29344"/>
            <a:ext cx="8604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To increase the magnitude of fundamental component, m</a:t>
            </a:r>
            <a:r>
              <a:rPr lang="en-US" sz="2400" b="1" baseline="-25000" dirty="0">
                <a:solidFill>
                  <a:srgbClr val="00B050"/>
                </a:solidFill>
              </a:rPr>
              <a:t>a</a:t>
            </a:r>
            <a:r>
              <a:rPr lang="en-US" sz="2400" b="1" dirty="0">
                <a:solidFill>
                  <a:srgbClr val="00B050"/>
                </a:solidFill>
              </a:rPr>
              <a:t>  is made &gt;  1.     This condition is called over modulation</a:t>
            </a:r>
            <a:r>
              <a:rPr lang="en-US" sz="2400" b="1" dirty="0"/>
              <a:t>.     </a:t>
            </a:r>
            <a:endParaRPr lang="en-IN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6927680" y="828796"/>
            <a:ext cx="206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over modulation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018" y="1780273"/>
            <a:ext cx="30984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Output voltage contains many more harmonics in the side bands of m</a:t>
            </a:r>
            <a:r>
              <a:rPr lang="en-US" b="1" baseline="-25000" dirty="0">
                <a:solidFill>
                  <a:srgbClr val="C00000"/>
                </a:solidFill>
              </a:rPr>
              <a:t>f.</a:t>
            </a:r>
            <a:endParaRPr lang="en-US" b="1" dirty="0">
              <a:solidFill>
                <a:srgbClr val="C00000"/>
              </a:solidFill>
            </a:endParaRPr>
          </a:p>
          <a:p>
            <a:endParaRPr lang="en-IN" dirty="0"/>
          </a:p>
        </p:txBody>
      </p:sp>
      <p:sp>
        <p:nvSpPr>
          <p:cNvPr id="32" name="Rectangle 31"/>
          <p:cNvSpPr/>
          <p:nvPr/>
        </p:nvSpPr>
        <p:spPr>
          <a:xfrm>
            <a:off x="765207" y="4230584"/>
            <a:ext cx="144016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55576" y="3762339"/>
                <a:ext cx="648072" cy="701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𝑜h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762339"/>
                <a:ext cx="648072" cy="7014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251520" y="1138827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Over modulation   m</a:t>
            </a:r>
            <a:r>
              <a:rPr lang="en-US" b="1" u="sng" baseline="-25000" dirty="0"/>
              <a:t>a</a:t>
            </a:r>
            <a:r>
              <a:rPr lang="en-US" b="1" u="sng" dirty="0"/>
              <a:t>  &gt;  1</a:t>
            </a:r>
            <a:endParaRPr lang="en-IN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4693221" y="1284784"/>
            <a:ext cx="0" cy="1961491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957927" y="1222187"/>
            <a:ext cx="0" cy="2134805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636708" y="1150179"/>
            <a:ext cx="0" cy="2134805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834482" y="1124744"/>
            <a:ext cx="0" cy="2134805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921821" y="1120879"/>
            <a:ext cx="0" cy="2134805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076562" y="1222186"/>
            <a:ext cx="0" cy="2134805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900797" y="1198128"/>
            <a:ext cx="0" cy="2134805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693221" y="2116585"/>
            <a:ext cx="20080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871377" y="3140968"/>
            <a:ext cx="1142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851871" y="3140968"/>
            <a:ext cx="88281" cy="2379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899522" y="2105620"/>
            <a:ext cx="18496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17" name="Straight Connector 60416"/>
          <p:cNvCxnSpPr/>
          <p:nvPr/>
        </p:nvCxnSpPr>
        <p:spPr>
          <a:xfrm flipH="1">
            <a:off x="4900797" y="2065058"/>
            <a:ext cx="20120" cy="107591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421" name="Group 60420"/>
          <p:cNvGrpSpPr/>
          <p:nvPr/>
        </p:nvGrpSpPr>
        <p:grpSpPr>
          <a:xfrm>
            <a:off x="4458074" y="860568"/>
            <a:ext cx="4144279" cy="2496424"/>
            <a:chOff x="4458074" y="860568"/>
            <a:chExt cx="4144279" cy="2496424"/>
          </a:xfrm>
        </p:grpSpPr>
        <p:grpSp>
          <p:nvGrpSpPr>
            <p:cNvPr id="6" name="Group 5"/>
            <p:cNvGrpSpPr/>
            <p:nvPr/>
          </p:nvGrpSpPr>
          <p:grpSpPr>
            <a:xfrm>
              <a:off x="4458074" y="860568"/>
              <a:ext cx="4144279" cy="2496424"/>
              <a:chOff x="4736464" y="2136721"/>
              <a:chExt cx="4379120" cy="3976785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4773110" y="2136721"/>
                <a:ext cx="41944" cy="39767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/>
              <p:cNvGrpSpPr/>
              <p:nvPr/>
            </p:nvGrpSpPr>
            <p:grpSpPr>
              <a:xfrm>
                <a:off x="4736464" y="2360713"/>
                <a:ext cx="4379120" cy="2618561"/>
                <a:chOff x="4995665" y="820010"/>
                <a:chExt cx="4379120" cy="2618561"/>
              </a:xfrm>
            </p:grpSpPr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4995665" y="1685763"/>
                  <a:ext cx="4320480" cy="7200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 flipV="1">
                  <a:off x="5054305" y="938684"/>
                  <a:ext cx="161888" cy="72912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V="1">
                  <a:off x="5315375" y="1010691"/>
                  <a:ext cx="198289" cy="138160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flipH="1" flipV="1">
                  <a:off x="5232471" y="976505"/>
                  <a:ext cx="66626" cy="149052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6321645" y="1010691"/>
                  <a:ext cx="198289" cy="138160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5810371" y="982107"/>
                  <a:ext cx="198289" cy="138160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H="1" flipV="1">
                  <a:off x="5509203" y="922543"/>
                  <a:ext cx="66626" cy="149052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 flipH="1" flipV="1">
                  <a:off x="5716330" y="976505"/>
                  <a:ext cx="66626" cy="149052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H="1" flipV="1">
                  <a:off x="6036075" y="938683"/>
                  <a:ext cx="66626" cy="149052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 flipV="1">
                  <a:off x="6243202" y="981290"/>
                  <a:ext cx="66626" cy="149052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H="1" flipV="1">
                  <a:off x="6507229" y="981290"/>
                  <a:ext cx="66626" cy="149052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6615096" y="1024538"/>
                  <a:ext cx="198289" cy="138160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6821769" y="1010691"/>
                  <a:ext cx="198289" cy="138160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H="1" flipV="1">
                  <a:off x="6784421" y="1039283"/>
                  <a:ext cx="66626" cy="149052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flipH="1" flipV="1">
                  <a:off x="7047281" y="1024238"/>
                  <a:ext cx="66626" cy="149052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H="1" flipV="1">
                  <a:off x="7227235" y="1024238"/>
                  <a:ext cx="66626" cy="149052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 flipH="1" flipV="1">
                  <a:off x="7451044" y="1010691"/>
                  <a:ext cx="66626" cy="149052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flipH="1" flipV="1">
                  <a:off x="7685990" y="1010691"/>
                  <a:ext cx="66626" cy="149052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H="1" flipV="1">
                  <a:off x="7921603" y="1010691"/>
                  <a:ext cx="66626" cy="149052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flipH="1" flipV="1">
                  <a:off x="8074328" y="1010691"/>
                  <a:ext cx="66626" cy="149052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Freeform 29"/>
                <p:cNvSpPr/>
                <p:nvPr/>
              </p:nvSpPr>
              <p:spPr>
                <a:xfrm>
                  <a:off x="5070967" y="820010"/>
                  <a:ext cx="1774881" cy="980576"/>
                </a:xfrm>
                <a:custGeom>
                  <a:avLst/>
                  <a:gdLst>
                    <a:gd name="connsiteX0" fmla="*/ 0 w 2059980"/>
                    <a:gd name="connsiteY0" fmla="*/ 983870 h 1145820"/>
                    <a:gd name="connsiteX1" fmla="*/ 1052946 w 2059980"/>
                    <a:gd name="connsiteY1" fmla="*/ 197 h 1145820"/>
                    <a:gd name="connsiteX2" fmla="*/ 1967346 w 2059980"/>
                    <a:gd name="connsiteY2" fmla="*/ 1053142 h 1145820"/>
                    <a:gd name="connsiteX3" fmla="*/ 1981200 w 2059980"/>
                    <a:gd name="connsiteY3" fmla="*/ 1025433 h 11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9980" h="1145820">
                      <a:moveTo>
                        <a:pt x="0" y="983870"/>
                      </a:moveTo>
                      <a:cubicBezTo>
                        <a:pt x="362527" y="486261"/>
                        <a:pt x="725055" y="-11348"/>
                        <a:pt x="1052946" y="197"/>
                      </a:cubicBezTo>
                      <a:cubicBezTo>
                        <a:pt x="1380837" y="11742"/>
                        <a:pt x="1812637" y="882269"/>
                        <a:pt x="1967346" y="1053142"/>
                      </a:cubicBezTo>
                      <a:cubicBezTo>
                        <a:pt x="2122055" y="1224015"/>
                        <a:pt x="2051627" y="1124724"/>
                        <a:pt x="1981200" y="1025433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36" name="Straight Arrow Connector 35"/>
                <p:cNvCxnSpPr/>
                <p:nvPr/>
              </p:nvCxnSpPr>
              <p:spPr>
                <a:xfrm>
                  <a:off x="5054305" y="3366563"/>
                  <a:ext cx="4320480" cy="7200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Freeform 8"/>
              <p:cNvSpPr/>
              <p:nvPr/>
            </p:nvSpPr>
            <p:spPr>
              <a:xfrm rot="10800000">
                <a:off x="6485774" y="3294523"/>
                <a:ext cx="1774881" cy="980576"/>
              </a:xfrm>
              <a:custGeom>
                <a:avLst/>
                <a:gdLst>
                  <a:gd name="connsiteX0" fmla="*/ 0 w 2059980"/>
                  <a:gd name="connsiteY0" fmla="*/ 983870 h 1145820"/>
                  <a:gd name="connsiteX1" fmla="*/ 1052946 w 2059980"/>
                  <a:gd name="connsiteY1" fmla="*/ 197 h 1145820"/>
                  <a:gd name="connsiteX2" fmla="*/ 1967346 w 2059980"/>
                  <a:gd name="connsiteY2" fmla="*/ 1053142 h 1145820"/>
                  <a:gd name="connsiteX3" fmla="*/ 1981200 w 2059980"/>
                  <a:gd name="connsiteY3" fmla="*/ 1025433 h 114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9980" h="1145820">
                    <a:moveTo>
                      <a:pt x="0" y="983870"/>
                    </a:moveTo>
                    <a:cubicBezTo>
                      <a:pt x="362527" y="486261"/>
                      <a:pt x="725055" y="-11348"/>
                      <a:pt x="1052946" y="197"/>
                    </a:cubicBezTo>
                    <a:cubicBezTo>
                      <a:pt x="1380837" y="11742"/>
                      <a:pt x="1812637" y="882269"/>
                      <a:pt x="1967346" y="1053142"/>
                    </a:cubicBezTo>
                    <a:cubicBezTo>
                      <a:pt x="2122055" y="1224015"/>
                      <a:pt x="2051627" y="1124724"/>
                      <a:pt x="1981200" y="102543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46" name="Straight Connector 45"/>
            <p:cNvCxnSpPr/>
            <p:nvPr/>
          </p:nvCxnSpPr>
          <p:spPr>
            <a:xfrm>
              <a:off x="4957927" y="2116585"/>
              <a:ext cx="876555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529338" y="3096670"/>
              <a:ext cx="184369" cy="940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4955103" y="2065058"/>
              <a:ext cx="20120" cy="107591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685298" y="2095846"/>
              <a:ext cx="10598" cy="1030882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5833490" y="2133334"/>
              <a:ext cx="10598" cy="1030882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916552" y="2105620"/>
              <a:ext cx="10598" cy="1030882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083053" y="2088394"/>
              <a:ext cx="10598" cy="1030882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0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0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0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1" grpId="0"/>
      <p:bldP spid="5" grpId="0"/>
      <p:bldP spid="32" grpId="0" animBg="1"/>
      <p:bldP spid="2" grpId="0"/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88640"/>
            <a:ext cx="8928992" cy="593752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C00000"/>
                </a:solidFill>
              </a:rPr>
              <a:t>Square wave mode</a:t>
            </a:r>
          </a:p>
          <a:p>
            <a:pPr marL="0" indent="0">
              <a:buNone/>
            </a:pPr>
            <a:endParaRPr lang="en-US" u="sng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All odd harmonics are present.</a:t>
            </a:r>
          </a:p>
          <a:p>
            <a:pPr marL="0" indent="0">
              <a:buNone/>
            </a:pPr>
            <a:endParaRPr lang="en-US" u="sng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N" u="sng" dirty="0">
              <a:solidFill>
                <a:srgbClr val="C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47712" y="421254"/>
            <a:ext cx="4088784" cy="4403697"/>
            <a:chOff x="4736464" y="1513395"/>
            <a:chExt cx="4320480" cy="7015056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4746521" y="2136719"/>
              <a:ext cx="26589" cy="63917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4736464" y="1513395"/>
              <a:ext cx="4320480" cy="2557115"/>
              <a:chOff x="4995665" y="-27308"/>
              <a:chExt cx="4320480" cy="2557115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4995665" y="1685763"/>
                <a:ext cx="4320480" cy="7200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V="1">
                <a:off x="5054305" y="938684"/>
                <a:ext cx="161888" cy="72912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V="1">
                <a:off x="5315375" y="1010691"/>
                <a:ext cx="198289" cy="13816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H="1" flipV="1">
                <a:off x="5232471" y="976505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6321645" y="1010691"/>
                <a:ext cx="198289" cy="13816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5810371" y="982107"/>
                <a:ext cx="198289" cy="13816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 flipV="1">
                <a:off x="5509203" y="922543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 flipV="1">
                <a:off x="5716330" y="976505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6036075" y="938683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H="1" flipV="1">
                <a:off x="6243202" y="981290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 flipV="1">
                <a:off x="6507229" y="981290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6615096" y="1024538"/>
                <a:ext cx="198289" cy="13816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V="1">
                <a:off x="6821769" y="1010691"/>
                <a:ext cx="198289" cy="13816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 flipV="1">
                <a:off x="6784421" y="1039283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 flipV="1">
                <a:off x="7047281" y="1024238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 flipV="1">
                <a:off x="7227235" y="1024238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 flipV="1">
                <a:off x="7451044" y="1010691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 flipV="1">
                <a:off x="7685990" y="1010691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 flipV="1">
                <a:off x="7921603" y="1010691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 flipV="1">
                <a:off x="8074328" y="1010691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Freeform 27"/>
              <p:cNvSpPr/>
              <p:nvPr/>
            </p:nvSpPr>
            <p:spPr>
              <a:xfrm>
                <a:off x="5017095" y="-27308"/>
                <a:ext cx="1828753" cy="1827894"/>
              </a:xfrm>
              <a:custGeom>
                <a:avLst/>
                <a:gdLst>
                  <a:gd name="connsiteX0" fmla="*/ 0 w 2059980"/>
                  <a:gd name="connsiteY0" fmla="*/ 983870 h 1145820"/>
                  <a:gd name="connsiteX1" fmla="*/ 1052946 w 2059980"/>
                  <a:gd name="connsiteY1" fmla="*/ 197 h 1145820"/>
                  <a:gd name="connsiteX2" fmla="*/ 1967346 w 2059980"/>
                  <a:gd name="connsiteY2" fmla="*/ 1053142 h 1145820"/>
                  <a:gd name="connsiteX3" fmla="*/ 1981200 w 2059980"/>
                  <a:gd name="connsiteY3" fmla="*/ 1025433 h 114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9980" h="1145820">
                    <a:moveTo>
                      <a:pt x="0" y="983870"/>
                    </a:moveTo>
                    <a:cubicBezTo>
                      <a:pt x="362527" y="486261"/>
                      <a:pt x="725055" y="-11348"/>
                      <a:pt x="1052946" y="197"/>
                    </a:cubicBezTo>
                    <a:cubicBezTo>
                      <a:pt x="1380837" y="11742"/>
                      <a:pt x="1812637" y="882269"/>
                      <a:pt x="1967346" y="1053142"/>
                    </a:cubicBezTo>
                    <a:cubicBezTo>
                      <a:pt x="2122055" y="1224015"/>
                      <a:pt x="2051627" y="1124724"/>
                      <a:pt x="1981200" y="1025433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7" name="Freeform 6"/>
            <p:cNvSpPr/>
            <p:nvPr/>
          </p:nvSpPr>
          <p:spPr>
            <a:xfrm rot="10800000">
              <a:off x="6532775" y="3294523"/>
              <a:ext cx="1804088" cy="1321838"/>
            </a:xfrm>
            <a:custGeom>
              <a:avLst/>
              <a:gdLst>
                <a:gd name="connsiteX0" fmla="*/ 0 w 2059980"/>
                <a:gd name="connsiteY0" fmla="*/ 983870 h 1145820"/>
                <a:gd name="connsiteX1" fmla="*/ 1052946 w 2059980"/>
                <a:gd name="connsiteY1" fmla="*/ 197 h 1145820"/>
                <a:gd name="connsiteX2" fmla="*/ 1967346 w 2059980"/>
                <a:gd name="connsiteY2" fmla="*/ 1053142 h 1145820"/>
                <a:gd name="connsiteX3" fmla="*/ 1981200 w 2059980"/>
                <a:gd name="connsiteY3" fmla="*/ 1025433 h 114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9980" h="1145820">
                  <a:moveTo>
                    <a:pt x="0" y="983870"/>
                  </a:moveTo>
                  <a:cubicBezTo>
                    <a:pt x="362527" y="486261"/>
                    <a:pt x="725055" y="-11348"/>
                    <a:pt x="1052946" y="197"/>
                  </a:cubicBezTo>
                  <a:cubicBezTo>
                    <a:pt x="1380837" y="11742"/>
                    <a:pt x="1812637" y="882269"/>
                    <a:pt x="1967346" y="1053142"/>
                  </a:cubicBezTo>
                  <a:cubicBezTo>
                    <a:pt x="2122055" y="1224015"/>
                    <a:pt x="2051627" y="1124724"/>
                    <a:pt x="1981200" y="102543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480453" y="901964"/>
            <a:ext cx="206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Square wave modulation</a:t>
            </a:r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947712" y="3429000"/>
            <a:ext cx="38007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8" idx="2"/>
          </p:cNvCxnSpPr>
          <p:nvPr/>
        </p:nvCxnSpPr>
        <p:spPr>
          <a:xfrm>
            <a:off x="6620849" y="1475902"/>
            <a:ext cx="77826" cy="3481856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975752" y="2935211"/>
            <a:ext cx="168797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667053" y="4005064"/>
            <a:ext cx="168797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663730" y="2935211"/>
            <a:ext cx="34945" cy="106985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544763" y="281277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o</a:t>
            </a:r>
            <a:endParaRPr lang="en-IN" baseline="-25000" dirty="0"/>
          </a:p>
        </p:txBody>
      </p:sp>
      <p:graphicFrame>
        <p:nvGraphicFramePr>
          <p:cNvPr id="4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0897434"/>
              </p:ext>
            </p:extLst>
          </p:nvPr>
        </p:nvGraphicFramePr>
        <p:xfrm>
          <a:off x="251520" y="969489"/>
          <a:ext cx="1082675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8280" imgH="228600" progId="Equation.3">
                  <p:embed/>
                </p:oleObj>
              </mc:Choice>
              <mc:Fallback>
                <p:oleObj name="Equation" r:id="rId2" imgW="368280" imgH="228600" progId="Equation.3">
                  <p:embed/>
                  <p:pic>
                    <p:nvPicPr>
                      <p:cNvPr id="410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969489"/>
                        <a:ext cx="1082675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2216545"/>
              </p:ext>
            </p:extLst>
          </p:nvPr>
        </p:nvGraphicFramePr>
        <p:xfrm>
          <a:off x="1557023" y="878250"/>
          <a:ext cx="1939925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60113" imgH="393529" progId="Equation.3">
                  <p:embed/>
                </p:oleObj>
              </mc:Choice>
              <mc:Fallback>
                <p:oleObj name="Equation" r:id="rId4" imgW="660113" imgH="393529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023" y="878250"/>
                        <a:ext cx="1939925" cy="87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5665970" y="302319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</a:t>
            </a:r>
            <a:r>
              <a:rPr lang="en-US" baseline="-25000" dirty="0" err="1"/>
              <a:t>d</a:t>
            </a:r>
            <a:endParaRPr lang="en-IN" baseline="-25000" dirty="0"/>
          </a:p>
        </p:txBody>
      </p:sp>
      <p:graphicFrame>
        <p:nvGraphicFramePr>
          <p:cNvPr id="4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4965982"/>
              </p:ext>
            </p:extLst>
          </p:nvPr>
        </p:nvGraphicFramePr>
        <p:xfrm>
          <a:off x="247280" y="4063280"/>
          <a:ext cx="1195387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06080" imgH="228600" progId="Equation.3">
                  <p:embed/>
                </p:oleObj>
              </mc:Choice>
              <mc:Fallback>
                <p:oleObj name="Equation" r:id="rId6" imgW="406080" imgH="228600" progId="Equation.3">
                  <p:embed/>
                  <p:pic>
                    <p:nvPicPr>
                      <p:cNvPr id="4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280" y="4063280"/>
                        <a:ext cx="1195387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982351"/>
              </p:ext>
            </p:extLst>
          </p:nvPr>
        </p:nvGraphicFramePr>
        <p:xfrm>
          <a:off x="1933990" y="2651455"/>
          <a:ext cx="1044575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55320" imgH="419040" progId="Equation.3">
                  <p:embed/>
                </p:oleObj>
              </mc:Choice>
              <mc:Fallback>
                <p:oleObj name="Equation" r:id="rId8" imgW="355320" imgH="41904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3990" y="2651455"/>
                        <a:ext cx="1044575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901717"/>
              </p:ext>
            </p:extLst>
          </p:nvPr>
        </p:nvGraphicFramePr>
        <p:xfrm>
          <a:off x="274570" y="2954649"/>
          <a:ext cx="1195387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06080" imgH="228600" progId="Equation.3">
                  <p:embed/>
                </p:oleObj>
              </mc:Choice>
              <mc:Fallback>
                <p:oleObj name="Equation" r:id="rId10" imgW="406080" imgH="228600" progId="Equation.3">
                  <p:embed/>
                  <p:pic>
                    <p:nvPicPr>
                      <p:cNvPr id="4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570" y="2954649"/>
                        <a:ext cx="1195387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011017"/>
              </p:ext>
            </p:extLst>
          </p:nvPr>
        </p:nvGraphicFramePr>
        <p:xfrm>
          <a:off x="1558925" y="3887788"/>
          <a:ext cx="1193800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06080" imgH="419040" progId="Equation.3">
                  <p:embed/>
                </p:oleObj>
              </mc:Choice>
              <mc:Fallback>
                <p:oleObj name="Equation" r:id="rId12" imgW="406080" imgH="419040" progId="Equation.3">
                  <p:embed/>
                  <p:pic>
                    <p:nvPicPr>
                      <p:cNvPr id="46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8925" y="3887788"/>
                        <a:ext cx="1193800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22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C:\Documents and Settings\desktop\My Documents\Bluetooth Exchange Folder\281020122286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4448" y="57984"/>
            <a:ext cx="9144000" cy="6133059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1223628" y="548680"/>
            <a:ext cx="792088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"/>
              <p:cNvSpPr txBox="1"/>
              <p:nvPr/>
            </p:nvSpPr>
            <p:spPr>
              <a:xfrm>
                <a:off x="1233081" y="602991"/>
                <a:ext cx="648072" cy="701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𝑜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081" y="602991"/>
                <a:ext cx="648072" cy="7014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/>
          <p:cNvGrpSpPr/>
          <p:nvPr/>
        </p:nvGrpSpPr>
        <p:grpSpPr>
          <a:xfrm>
            <a:off x="4640959" y="1910577"/>
            <a:ext cx="4088784" cy="1342368"/>
            <a:chOff x="4736464" y="2136717"/>
            <a:chExt cx="4320480" cy="2138382"/>
          </a:xfrm>
        </p:grpSpPr>
        <p:cxnSp>
          <p:nvCxnSpPr>
            <p:cNvPr id="121" name="Straight Arrow Connector 120"/>
            <p:cNvCxnSpPr/>
            <p:nvPr/>
          </p:nvCxnSpPr>
          <p:spPr>
            <a:xfrm flipV="1">
              <a:off x="4736845" y="2136717"/>
              <a:ext cx="36265" cy="19187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Group 121"/>
            <p:cNvGrpSpPr/>
            <p:nvPr/>
          </p:nvGrpSpPr>
          <p:grpSpPr>
            <a:xfrm>
              <a:off x="4736464" y="2360713"/>
              <a:ext cx="4320480" cy="1709797"/>
              <a:chOff x="4995665" y="820010"/>
              <a:chExt cx="4320480" cy="1709797"/>
            </a:xfrm>
          </p:grpSpPr>
          <p:cxnSp>
            <p:nvCxnSpPr>
              <p:cNvPr id="124" name="Straight Arrow Connector 123"/>
              <p:cNvCxnSpPr/>
              <p:nvPr/>
            </p:nvCxnSpPr>
            <p:spPr>
              <a:xfrm>
                <a:off x="4995665" y="1685763"/>
                <a:ext cx="4320480" cy="7200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5054305" y="938684"/>
                <a:ext cx="161888" cy="72912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5315375" y="1010691"/>
                <a:ext cx="198289" cy="13816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flipH="1" flipV="1">
                <a:off x="5232471" y="976505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flipV="1">
                <a:off x="6321645" y="1010691"/>
                <a:ext cx="198289" cy="13816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flipV="1">
                <a:off x="5810371" y="982107"/>
                <a:ext cx="198289" cy="13816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 flipH="1" flipV="1">
                <a:off x="5509203" y="922543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 flipH="1" flipV="1">
                <a:off x="5716330" y="976505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flipH="1" flipV="1">
                <a:off x="6036075" y="938683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 flipH="1" flipV="1">
                <a:off x="6243202" y="981290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 flipH="1" flipV="1">
                <a:off x="6507229" y="981290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6615096" y="1024538"/>
                <a:ext cx="198289" cy="13816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6821769" y="1010691"/>
                <a:ext cx="198289" cy="13816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H="1" flipV="1">
                <a:off x="6784421" y="1039283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 flipH="1" flipV="1">
                <a:off x="7047281" y="1024238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 flipH="1" flipV="1">
                <a:off x="7227235" y="1024238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 flipH="1" flipV="1">
                <a:off x="7451044" y="1010691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 flipH="1" flipV="1">
                <a:off x="7685990" y="1010691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 flipH="1" flipV="1">
                <a:off x="7921603" y="1010691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 flipH="1" flipV="1">
                <a:off x="8074328" y="1010691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Freeform 143"/>
              <p:cNvSpPr/>
              <p:nvPr/>
            </p:nvSpPr>
            <p:spPr>
              <a:xfrm>
                <a:off x="5070967" y="820010"/>
                <a:ext cx="1774881" cy="980576"/>
              </a:xfrm>
              <a:custGeom>
                <a:avLst/>
                <a:gdLst>
                  <a:gd name="connsiteX0" fmla="*/ 0 w 2059980"/>
                  <a:gd name="connsiteY0" fmla="*/ 983870 h 1145820"/>
                  <a:gd name="connsiteX1" fmla="*/ 1052946 w 2059980"/>
                  <a:gd name="connsiteY1" fmla="*/ 197 h 1145820"/>
                  <a:gd name="connsiteX2" fmla="*/ 1967346 w 2059980"/>
                  <a:gd name="connsiteY2" fmla="*/ 1053142 h 1145820"/>
                  <a:gd name="connsiteX3" fmla="*/ 1981200 w 2059980"/>
                  <a:gd name="connsiteY3" fmla="*/ 1025433 h 114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9980" h="1145820">
                    <a:moveTo>
                      <a:pt x="0" y="983870"/>
                    </a:moveTo>
                    <a:cubicBezTo>
                      <a:pt x="362527" y="486261"/>
                      <a:pt x="725055" y="-11348"/>
                      <a:pt x="1052946" y="197"/>
                    </a:cubicBezTo>
                    <a:cubicBezTo>
                      <a:pt x="1380837" y="11742"/>
                      <a:pt x="1812637" y="882269"/>
                      <a:pt x="1967346" y="1053142"/>
                    </a:cubicBezTo>
                    <a:cubicBezTo>
                      <a:pt x="2122055" y="1224015"/>
                      <a:pt x="2051627" y="1124724"/>
                      <a:pt x="1981200" y="102543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23" name="Freeform 122"/>
            <p:cNvSpPr/>
            <p:nvPr/>
          </p:nvSpPr>
          <p:spPr>
            <a:xfrm rot="10800000">
              <a:off x="6485774" y="3294523"/>
              <a:ext cx="1774881" cy="980576"/>
            </a:xfrm>
            <a:custGeom>
              <a:avLst/>
              <a:gdLst>
                <a:gd name="connsiteX0" fmla="*/ 0 w 2059980"/>
                <a:gd name="connsiteY0" fmla="*/ 983870 h 1145820"/>
                <a:gd name="connsiteX1" fmla="*/ 1052946 w 2059980"/>
                <a:gd name="connsiteY1" fmla="*/ 197 h 1145820"/>
                <a:gd name="connsiteX2" fmla="*/ 1967346 w 2059980"/>
                <a:gd name="connsiteY2" fmla="*/ 1053142 h 1145820"/>
                <a:gd name="connsiteX3" fmla="*/ 1981200 w 2059980"/>
                <a:gd name="connsiteY3" fmla="*/ 1025433 h 114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9980" h="1145820">
                  <a:moveTo>
                    <a:pt x="0" y="983870"/>
                  </a:moveTo>
                  <a:cubicBezTo>
                    <a:pt x="362527" y="486261"/>
                    <a:pt x="725055" y="-11348"/>
                    <a:pt x="1052946" y="197"/>
                  </a:cubicBezTo>
                  <a:cubicBezTo>
                    <a:pt x="1380837" y="11742"/>
                    <a:pt x="1812637" y="882269"/>
                    <a:pt x="1967346" y="1053142"/>
                  </a:cubicBezTo>
                  <a:cubicBezTo>
                    <a:pt x="2122055" y="1224015"/>
                    <a:pt x="2051627" y="1124724"/>
                    <a:pt x="1981200" y="102543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680705" y="404664"/>
            <a:ext cx="4088784" cy="1213937"/>
            <a:chOff x="4736464" y="2136717"/>
            <a:chExt cx="4320480" cy="1933793"/>
          </a:xfrm>
        </p:grpSpPr>
        <p:cxnSp>
          <p:nvCxnSpPr>
            <p:cNvPr id="97" name="Straight Arrow Connector 96"/>
            <p:cNvCxnSpPr/>
            <p:nvPr/>
          </p:nvCxnSpPr>
          <p:spPr>
            <a:xfrm flipV="1">
              <a:off x="4736845" y="2136717"/>
              <a:ext cx="36265" cy="19187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/>
            <p:cNvGrpSpPr/>
            <p:nvPr/>
          </p:nvGrpSpPr>
          <p:grpSpPr>
            <a:xfrm>
              <a:off x="4736464" y="2463246"/>
              <a:ext cx="4320480" cy="1607264"/>
              <a:chOff x="4995665" y="922543"/>
              <a:chExt cx="4320480" cy="1607264"/>
            </a:xfrm>
          </p:grpSpPr>
          <p:cxnSp>
            <p:nvCxnSpPr>
              <p:cNvPr id="100" name="Straight Arrow Connector 99"/>
              <p:cNvCxnSpPr/>
              <p:nvPr/>
            </p:nvCxnSpPr>
            <p:spPr>
              <a:xfrm>
                <a:off x="4995665" y="1685763"/>
                <a:ext cx="4320480" cy="7200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V="1">
                <a:off x="5054305" y="938684"/>
                <a:ext cx="161888" cy="72912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5315375" y="1010691"/>
                <a:ext cx="198289" cy="13816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 flipV="1">
                <a:off x="5232471" y="976505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6321645" y="1010691"/>
                <a:ext cx="198289" cy="13816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5810371" y="982107"/>
                <a:ext cx="198289" cy="13816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 flipH="1" flipV="1">
                <a:off x="5509203" y="922543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flipH="1" flipV="1">
                <a:off x="5716330" y="976505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flipH="1" flipV="1">
                <a:off x="6036075" y="938683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flipH="1" flipV="1">
                <a:off x="6243202" y="981290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507229" y="981290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flipV="1">
                <a:off x="6615096" y="1024538"/>
                <a:ext cx="198289" cy="13816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V="1">
                <a:off x="6821769" y="1010691"/>
                <a:ext cx="198289" cy="13816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H="1" flipV="1">
                <a:off x="6784421" y="1039283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flipH="1" flipV="1">
                <a:off x="7047281" y="1024238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 flipH="1" flipV="1">
                <a:off x="7227235" y="1024238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flipH="1" flipV="1">
                <a:off x="7451044" y="1010691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flipH="1" flipV="1">
                <a:off x="7685990" y="1010691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 flipH="1" flipV="1">
                <a:off x="7921603" y="1010691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flipH="1" flipV="1">
                <a:off x="8074328" y="1010691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Freeform 119"/>
              <p:cNvSpPr/>
              <p:nvPr/>
            </p:nvSpPr>
            <p:spPr>
              <a:xfrm>
                <a:off x="5070967" y="1186252"/>
                <a:ext cx="1774881" cy="614334"/>
              </a:xfrm>
              <a:custGeom>
                <a:avLst/>
                <a:gdLst>
                  <a:gd name="connsiteX0" fmla="*/ 0 w 2059980"/>
                  <a:gd name="connsiteY0" fmla="*/ 983870 h 1145820"/>
                  <a:gd name="connsiteX1" fmla="*/ 1052946 w 2059980"/>
                  <a:gd name="connsiteY1" fmla="*/ 197 h 1145820"/>
                  <a:gd name="connsiteX2" fmla="*/ 1967346 w 2059980"/>
                  <a:gd name="connsiteY2" fmla="*/ 1053142 h 1145820"/>
                  <a:gd name="connsiteX3" fmla="*/ 1981200 w 2059980"/>
                  <a:gd name="connsiteY3" fmla="*/ 1025433 h 114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9980" h="1145820">
                    <a:moveTo>
                      <a:pt x="0" y="983870"/>
                    </a:moveTo>
                    <a:cubicBezTo>
                      <a:pt x="362527" y="486261"/>
                      <a:pt x="725055" y="-11348"/>
                      <a:pt x="1052946" y="197"/>
                    </a:cubicBezTo>
                    <a:cubicBezTo>
                      <a:pt x="1380837" y="11742"/>
                      <a:pt x="1812637" y="882269"/>
                      <a:pt x="1967346" y="1053142"/>
                    </a:cubicBezTo>
                    <a:cubicBezTo>
                      <a:pt x="2122055" y="1224015"/>
                      <a:pt x="2051627" y="1124724"/>
                      <a:pt x="1981200" y="102543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9" name="Freeform 98"/>
            <p:cNvSpPr/>
            <p:nvPr/>
          </p:nvSpPr>
          <p:spPr>
            <a:xfrm rot="10800000">
              <a:off x="6485773" y="3294523"/>
              <a:ext cx="1774881" cy="604631"/>
            </a:xfrm>
            <a:custGeom>
              <a:avLst/>
              <a:gdLst>
                <a:gd name="connsiteX0" fmla="*/ 0 w 2059980"/>
                <a:gd name="connsiteY0" fmla="*/ 983870 h 1145820"/>
                <a:gd name="connsiteX1" fmla="*/ 1052946 w 2059980"/>
                <a:gd name="connsiteY1" fmla="*/ 197 h 1145820"/>
                <a:gd name="connsiteX2" fmla="*/ 1967346 w 2059980"/>
                <a:gd name="connsiteY2" fmla="*/ 1053142 h 1145820"/>
                <a:gd name="connsiteX3" fmla="*/ 1981200 w 2059980"/>
                <a:gd name="connsiteY3" fmla="*/ 1025433 h 114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9980" h="1145820">
                  <a:moveTo>
                    <a:pt x="0" y="983870"/>
                  </a:moveTo>
                  <a:cubicBezTo>
                    <a:pt x="362527" y="486261"/>
                    <a:pt x="725055" y="-11348"/>
                    <a:pt x="1052946" y="197"/>
                  </a:cubicBezTo>
                  <a:cubicBezTo>
                    <a:pt x="1380837" y="11742"/>
                    <a:pt x="1812637" y="882269"/>
                    <a:pt x="1967346" y="1053142"/>
                  </a:cubicBezTo>
                  <a:cubicBezTo>
                    <a:pt x="2122055" y="1224015"/>
                    <a:pt x="2051627" y="1124724"/>
                    <a:pt x="1981200" y="102543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731688" y="2921274"/>
            <a:ext cx="4088784" cy="1947885"/>
            <a:chOff x="4736464" y="1513395"/>
            <a:chExt cx="4320480" cy="3102966"/>
          </a:xfrm>
        </p:grpSpPr>
        <p:cxnSp>
          <p:nvCxnSpPr>
            <p:cNvPr id="73" name="Straight Arrow Connector 72"/>
            <p:cNvCxnSpPr/>
            <p:nvPr/>
          </p:nvCxnSpPr>
          <p:spPr>
            <a:xfrm flipV="1">
              <a:off x="4736845" y="2136717"/>
              <a:ext cx="36265" cy="19187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/>
            <p:cNvGrpSpPr/>
            <p:nvPr/>
          </p:nvGrpSpPr>
          <p:grpSpPr>
            <a:xfrm>
              <a:off x="4736464" y="1513395"/>
              <a:ext cx="4320480" cy="2557115"/>
              <a:chOff x="4995665" y="-27308"/>
              <a:chExt cx="4320480" cy="2557115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>
                <a:off x="4995665" y="1685763"/>
                <a:ext cx="4320480" cy="7200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V="1">
                <a:off x="5054305" y="938684"/>
                <a:ext cx="161888" cy="72912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flipV="1">
                <a:off x="5315375" y="1010691"/>
                <a:ext cx="198289" cy="13816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 flipV="1">
                <a:off x="5232471" y="976505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V="1">
                <a:off x="6321645" y="1010691"/>
                <a:ext cx="198289" cy="13816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V="1">
                <a:off x="5810371" y="982107"/>
                <a:ext cx="198289" cy="13816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 flipV="1">
                <a:off x="5509203" y="922543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 flipV="1">
                <a:off x="5716330" y="976505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 flipV="1">
                <a:off x="6036075" y="938683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 flipV="1">
                <a:off x="6243202" y="981290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H="1" flipV="1">
                <a:off x="6507229" y="981290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6615096" y="1024538"/>
                <a:ext cx="198289" cy="13816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6821769" y="1010691"/>
                <a:ext cx="198289" cy="13816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H="1" flipV="1">
                <a:off x="6784421" y="1039283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H="1" flipV="1">
                <a:off x="7047281" y="1024238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 flipV="1">
                <a:off x="7227235" y="1024238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7451044" y="1010691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H="1" flipV="1">
                <a:off x="7685990" y="1010691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 flipV="1">
                <a:off x="7921603" y="1010691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H="1" flipV="1">
                <a:off x="8074328" y="1010691"/>
                <a:ext cx="66626" cy="1490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 95"/>
              <p:cNvSpPr/>
              <p:nvPr/>
            </p:nvSpPr>
            <p:spPr>
              <a:xfrm>
                <a:off x="5017095" y="-27308"/>
                <a:ext cx="1828753" cy="1827894"/>
              </a:xfrm>
              <a:custGeom>
                <a:avLst/>
                <a:gdLst>
                  <a:gd name="connsiteX0" fmla="*/ 0 w 2059980"/>
                  <a:gd name="connsiteY0" fmla="*/ 983870 h 1145820"/>
                  <a:gd name="connsiteX1" fmla="*/ 1052946 w 2059980"/>
                  <a:gd name="connsiteY1" fmla="*/ 197 h 1145820"/>
                  <a:gd name="connsiteX2" fmla="*/ 1967346 w 2059980"/>
                  <a:gd name="connsiteY2" fmla="*/ 1053142 h 1145820"/>
                  <a:gd name="connsiteX3" fmla="*/ 1981200 w 2059980"/>
                  <a:gd name="connsiteY3" fmla="*/ 1025433 h 114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9980" h="1145820">
                    <a:moveTo>
                      <a:pt x="0" y="983870"/>
                    </a:moveTo>
                    <a:cubicBezTo>
                      <a:pt x="362527" y="486261"/>
                      <a:pt x="725055" y="-11348"/>
                      <a:pt x="1052946" y="197"/>
                    </a:cubicBezTo>
                    <a:cubicBezTo>
                      <a:pt x="1380837" y="11742"/>
                      <a:pt x="1812637" y="882269"/>
                      <a:pt x="1967346" y="1053142"/>
                    </a:cubicBezTo>
                    <a:cubicBezTo>
                      <a:pt x="2122055" y="1224015"/>
                      <a:pt x="2051627" y="1124724"/>
                      <a:pt x="1981200" y="102543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75" name="Freeform 74"/>
            <p:cNvSpPr/>
            <p:nvPr/>
          </p:nvSpPr>
          <p:spPr>
            <a:xfrm rot="10800000">
              <a:off x="6532775" y="3294523"/>
              <a:ext cx="1804088" cy="1321838"/>
            </a:xfrm>
            <a:custGeom>
              <a:avLst/>
              <a:gdLst>
                <a:gd name="connsiteX0" fmla="*/ 0 w 2059980"/>
                <a:gd name="connsiteY0" fmla="*/ 983870 h 1145820"/>
                <a:gd name="connsiteX1" fmla="*/ 1052946 w 2059980"/>
                <a:gd name="connsiteY1" fmla="*/ 197 h 1145820"/>
                <a:gd name="connsiteX2" fmla="*/ 1967346 w 2059980"/>
                <a:gd name="connsiteY2" fmla="*/ 1053142 h 1145820"/>
                <a:gd name="connsiteX3" fmla="*/ 1981200 w 2059980"/>
                <a:gd name="connsiteY3" fmla="*/ 1025433 h 114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9980" h="1145820">
                  <a:moveTo>
                    <a:pt x="0" y="983870"/>
                  </a:moveTo>
                  <a:cubicBezTo>
                    <a:pt x="362527" y="486261"/>
                    <a:pt x="725055" y="-11348"/>
                    <a:pt x="1052946" y="197"/>
                  </a:cubicBezTo>
                  <a:cubicBezTo>
                    <a:pt x="1380837" y="11742"/>
                    <a:pt x="1812637" y="882269"/>
                    <a:pt x="1967346" y="1053142"/>
                  </a:cubicBezTo>
                  <a:cubicBezTo>
                    <a:pt x="2122055" y="1224015"/>
                    <a:pt x="2051627" y="1124724"/>
                    <a:pt x="1981200" y="102543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1444" name="TextBox 61443"/>
          <p:cNvSpPr txBox="1"/>
          <p:nvPr/>
        </p:nvSpPr>
        <p:spPr>
          <a:xfrm>
            <a:off x="7055391" y="424262"/>
            <a:ext cx="206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Linear modulation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7110565" y="1878807"/>
            <a:ext cx="206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over modulation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7264429" y="3346566"/>
            <a:ext cx="206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Square wave modulation</a:t>
            </a:r>
            <a:endParaRPr lang="en-IN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88640"/>
            <a:ext cx="8579296" cy="593752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Harmonics which are dominant in the linear range may not be dominant in the over modulation condition.</a:t>
            </a:r>
          </a:p>
          <a:p>
            <a:endParaRPr lang="en-US" sz="2800" b="1" dirty="0">
              <a:solidFill>
                <a:srgbClr val="00B050"/>
              </a:solidFill>
            </a:endParaRPr>
          </a:p>
          <a:p>
            <a:r>
              <a:rPr lang="en-US" sz="2800" b="1" dirty="0">
                <a:solidFill>
                  <a:srgbClr val="00B050"/>
                </a:solidFill>
              </a:rPr>
              <a:t>Amplitude of fundamental component does not vary linearly with m</a:t>
            </a:r>
            <a:r>
              <a:rPr lang="en-US" sz="2800" b="1" baseline="-25000" dirty="0">
                <a:solidFill>
                  <a:srgbClr val="00B050"/>
                </a:solidFill>
              </a:rPr>
              <a:t>a</a:t>
            </a:r>
          </a:p>
          <a:p>
            <a:endParaRPr lang="en-US" sz="2800" b="1" dirty="0">
              <a:solidFill>
                <a:srgbClr val="C00000"/>
              </a:solidFill>
            </a:endParaRPr>
          </a:p>
          <a:p>
            <a:r>
              <a:rPr lang="en-US" sz="2800" b="1" dirty="0">
                <a:solidFill>
                  <a:srgbClr val="C00000"/>
                </a:solidFill>
              </a:rPr>
              <a:t>In UPS application,  over modulation condition must be avoided to </a:t>
            </a:r>
            <a:r>
              <a:rPr lang="en-US" sz="2800" b="1" dirty="0" err="1">
                <a:solidFill>
                  <a:srgbClr val="C00000"/>
                </a:solidFill>
              </a:rPr>
              <a:t>minimise</a:t>
            </a:r>
            <a:r>
              <a:rPr lang="en-US" sz="2800" b="1" dirty="0">
                <a:solidFill>
                  <a:srgbClr val="C00000"/>
                </a:solidFill>
              </a:rPr>
              <a:t> distortion.</a:t>
            </a:r>
          </a:p>
          <a:p>
            <a:endParaRPr lang="en-US" sz="2800" b="1" dirty="0">
              <a:solidFill>
                <a:srgbClr val="00B050"/>
              </a:solidFill>
            </a:endParaRPr>
          </a:p>
          <a:p>
            <a:r>
              <a:rPr lang="en-US" sz="2800" b="1" dirty="0">
                <a:solidFill>
                  <a:srgbClr val="00B050"/>
                </a:solidFill>
              </a:rPr>
              <a:t>In induction motor application, over modulation can be used.</a:t>
            </a:r>
          </a:p>
          <a:p>
            <a:endParaRPr lang="en-US" sz="2400" b="1" baseline="-25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8929718" cy="5516563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4096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382317"/>
              </p:ext>
            </p:extLst>
          </p:nvPr>
        </p:nvGraphicFramePr>
        <p:xfrm>
          <a:off x="603250" y="1290638"/>
          <a:ext cx="7785100" cy="405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47760" imgH="1523880" progId="Equation.3">
                  <p:embed/>
                </p:oleObj>
              </mc:Choice>
              <mc:Fallback>
                <p:oleObj name="Equation" r:id="rId2" imgW="3047760" imgH="152388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1290638"/>
                        <a:ext cx="7785100" cy="4059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952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952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2049" name="Picture 1" descr="G:\PE_classnotes\drawings\graph2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0600" y="609600"/>
            <a:ext cx="7239000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261812"/>
          </a:xfrm>
        </p:spPr>
        <p:txBody>
          <a:bodyPr>
            <a:noAutofit/>
          </a:bodyPr>
          <a:lstStyle/>
          <a:p>
            <a:r>
              <a:rPr lang="en-US" sz="2800" b="1" u="sng" dirty="0"/>
              <a:t>DC Side Current of PWM Inverter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404664"/>
            <a:ext cx="8229600" cy="5953254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LC filters are used at the dc side and ac side</a:t>
            </a:r>
            <a:r>
              <a:rPr lang="en-US" b="1" dirty="0">
                <a:solidFill>
                  <a:srgbClr val="C00000"/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1285860"/>
            <a:ext cx="8797802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00B050"/>
                </a:solidFill>
              </a:rPr>
              <a:t>Assumptions made while obtaining dc side current.</a:t>
            </a:r>
          </a:p>
          <a:p>
            <a:endParaRPr lang="en-US" sz="2000" b="1" u="sng" dirty="0">
              <a:solidFill>
                <a:srgbClr val="00B05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Infinite switching frequency  and hence  low harmonic content</a:t>
            </a:r>
            <a:r>
              <a:rPr lang="en-US" sz="2000" b="1" dirty="0">
                <a:solidFill>
                  <a:srgbClr val="00B050"/>
                </a:solidFill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  </a:t>
            </a:r>
            <a:r>
              <a:rPr lang="en-US" sz="2000" b="1" dirty="0">
                <a:solidFill>
                  <a:srgbClr val="00B0F0"/>
                </a:solidFill>
              </a:rPr>
              <a:t>small values of L &amp; C   are sufficient to filter out low harmonic content.</a:t>
            </a:r>
          </a:p>
          <a:p>
            <a:pPr>
              <a:buNone/>
            </a:pPr>
            <a:r>
              <a:rPr lang="en-US" sz="2000" b="1" dirty="0">
                <a:solidFill>
                  <a:srgbClr val="00B050"/>
                </a:solidFill>
              </a:rPr>
              <a:t>Energy stored in the filter elements is negligible.  </a:t>
            </a:r>
          </a:p>
          <a:p>
            <a:pPr>
              <a:buNone/>
            </a:pPr>
            <a:r>
              <a:rPr lang="en-US" sz="2000" b="1" dirty="0">
                <a:solidFill>
                  <a:srgbClr val="C00000"/>
                </a:solidFill>
              </a:rPr>
              <a:t>Converter has no energy storage elements.</a:t>
            </a:r>
          </a:p>
          <a:p>
            <a:pPr>
              <a:buNone/>
            </a:pPr>
            <a:r>
              <a:rPr lang="en-US" sz="2000" b="1" dirty="0"/>
              <a:t>Thus, instantaneous input power is equal to the instantaneous output power.</a:t>
            </a:r>
            <a:endParaRPr lang="en-US" sz="2000" b="1" dirty="0">
              <a:solidFill>
                <a:srgbClr val="00B0F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1" descr="C:\Documents and Settings\desktop\My Documents\Bluetooth Exchange Folder\281020122276-0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676" y="3507129"/>
            <a:ext cx="8839200" cy="3357586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7106907" y="3933056"/>
            <a:ext cx="1565916" cy="22008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7535124" y="4814231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uiExpand="1" build="p"/>
      <p:bldP spid="4" grpId="0" animBg="1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285728"/>
            <a:ext cx="8229600" cy="607219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3249" name="Picture 1" descr="C:\Documents and Settings\desktop\My Documents\Bluetooth Exchange Folder\281020122276-0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714356"/>
            <a:ext cx="8839200" cy="335758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81000" y="4000504"/>
            <a:ext cx="854871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Let an inductive load like ac motor  is connected to the output. </a:t>
            </a:r>
          </a:p>
          <a:p>
            <a:endParaRPr lang="en-US" sz="2400" b="1" dirty="0">
              <a:solidFill>
                <a:srgbClr val="00B050"/>
              </a:solidFill>
            </a:endParaRPr>
          </a:p>
          <a:p>
            <a:r>
              <a:rPr lang="en-US" sz="2400" b="1" dirty="0">
                <a:solidFill>
                  <a:srgbClr val="00B050"/>
                </a:solidFill>
              </a:rPr>
              <a:t>e</a:t>
            </a:r>
            <a:r>
              <a:rPr lang="en-US" sz="2400" b="1" baseline="-25000" dirty="0">
                <a:solidFill>
                  <a:srgbClr val="00B050"/>
                </a:solidFill>
              </a:rPr>
              <a:t>0</a:t>
            </a:r>
            <a:r>
              <a:rPr lang="en-US" sz="2400" b="1" dirty="0">
                <a:solidFill>
                  <a:srgbClr val="00B050"/>
                </a:solidFill>
              </a:rPr>
              <a:t> is the back </a:t>
            </a:r>
            <a:r>
              <a:rPr lang="en-US" sz="2400" b="1" dirty="0" err="1">
                <a:solidFill>
                  <a:srgbClr val="00B050"/>
                </a:solidFill>
              </a:rPr>
              <a:t>emf</a:t>
            </a:r>
            <a:r>
              <a:rPr lang="en-US" sz="2400" b="1" dirty="0">
                <a:solidFill>
                  <a:srgbClr val="00B050"/>
                </a:solidFill>
              </a:rPr>
              <a:t>.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                                    </a:t>
            </a:r>
          </a:p>
          <a:p>
            <a:endParaRPr lang="en-US" sz="2400" b="1" dirty="0">
              <a:solidFill>
                <a:srgbClr val="00B050"/>
              </a:solidFill>
            </a:endParaRPr>
          </a:p>
          <a:p>
            <a:endParaRPr lang="en-US" sz="2400" b="1" dirty="0">
              <a:solidFill>
                <a:srgbClr val="00B050"/>
              </a:solidFill>
            </a:endParaRPr>
          </a:p>
          <a:p>
            <a:r>
              <a:rPr lang="en-US" sz="2400" b="1" dirty="0">
                <a:solidFill>
                  <a:srgbClr val="00B050"/>
                </a:solidFill>
              </a:rPr>
              <a:t> </a:t>
            </a:r>
          </a:p>
          <a:p>
            <a:endParaRPr lang="en-US" sz="2400" b="1" dirty="0">
              <a:solidFill>
                <a:srgbClr val="00B050"/>
              </a:solidFill>
            </a:endParaRPr>
          </a:p>
          <a:p>
            <a:endParaRPr lang="en-US" sz="2400" b="1" dirty="0">
              <a:solidFill>
                <a:srgbClr val="00B050"/>
              </a:solidFill>
            </a:endParaRPr>
          </a:p>
          <a:p>
            <a:endParaRPr lang="en-US" sz="2400" b="1" dirty="0"/>
          </a:p>
          <a:p>
            <a:endParaRPr lang="en-US" sz="2400" b="1" dirty="0">
              <a:solidFill>
                <a:srgbClr val="00B0F0"/>
              </a:solidFill>
            </a:endParaRPr>
          </a:p>
          <a:p>
            <a:endParaRPr lang="en-US" dirty="0"/>
          </a:p>
        </p:txBody>
      </p:sp>
      <p:graphicFrame>
        <p:nvGraphicFramePr>
          <p:cNvPr id="1443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523695"/>
              </p:ext>
            </p:extLst>
          </p:nvPr>
        </p:nvGraphicFramePr>
        <p:xfrm>
          <a:off x="3141663" y="4714875"/>
          <a:ext cx="17176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25480" imgH="228600" progId="Equation.3">
                  <p:embed/>
                </p:oleObj>
              </mc:Choice>
              <mc:Fallback>
                <p:oleObj name="Equation" r:id="rId4" imgW="82548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1663" y="4714875"/>
                        <a:ext cx="1717675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87" name="Object 3"/>
          <p:cNvGraphicFramePr>
            <a:graphicFrameLocks noChangeAspect="1"/>
          </p:cNvGraphicFramePr>
          <p:nvPr/>
        </p:nvGraphicFramePr>
        <p:xfrm>
          <a:off x="3786182" y="5572140"/>
          <a:ext cx="39370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936960" imgH="673200" progId="Equation.3">
                  <p:embed/>
                </p:oleObj>
              </mc:Choice>
              <mc:Fallback>
                <p:oleObj name="Equation" r:id="rId6" imgW="3936960" imgH="673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2" y="5572140"/>
                        <a:ext cx="39370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204187"/>
              </p:ext>
            </p:extLst>
          </p:nvPr>
        </p:nvGraphicFramePr>
        <p:xfrm>
          <a:off x="5000628" y="4643446"/>
          <a:ext cx="2357454" cy="785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87320" imgH="253800" progId="Equation.3">
                  <p:embed/>
                </p:oleObj>
              </mc:Choice>
              <mc:Fallback>
                <p:oleObj name="Equation" r:id="rId8" imgW="787320" imgH="253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28" y="4643446"/>
                        <a:ext cx="2357454" cy="7858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3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4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4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8991600" cy="6858000"/>
          </a:xfrm>
        </p:spPr>
        <p:txBody>
          <a:bodyPr/>
          <a:lstStyle/>
          <a:p>
            <a:pPr>
              <a:buNone/>
            </a:pPr>
            <a:r>
              <a:rPr lang="en-US" sz="2400" b="1" dirty="0">
                <a:solidFill>
                  <a:srgbClr val="0070C0"/>
                </a:solidFill>
              </a:rPr>
              <a:t>instantaneous input power is =  instantaneous  output power</a:t>
            </a:r>
          </a:p>
          <a:p>
            <a:pPr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b="1" dirty="0">
                <a:solidFill>
                  <a:srgbClr val="0070C0"/>
                </a:solidFill>
              </a:rPr>
              <a:t>        </a:t>
            </a:r>
          </a:p>
          <a:p>
            <a:pPr>
              <a:buNone/>
            </a:pPr>
            <a:r>
              <a:rPr lang="en-US" b="1" dirty="0">
                <a:solidFill>
                  <a:srgbClr val="0070C0"/>
                </a:solidFill>
              </a:rPr>
              <a:t>  =  I</a:t>
            </a:r>
            <a:r>
              <a:rPr lang="en-US" b="1" baseline="-25000" dirty="0">
                <a:solidFill>
                  <a:srgbClr val="0070C0"/>
                </a:solidFill>
              </a:rPr>
              <a:t>d </a:t>
            </a:r>
            <a:r>
              <a:rPr lang="en-US" b="1" dirty="0">
                <a:solidFill>
                  <a:srgbClr val="0070C0"/>
                </a:solidFill>
              </a:rPr>
              <a:t> +  i</a:t>
            </a:r>
            <a:r>
              <a:rPr lang="en-US" b="1" baseline="-25000" dirty="0">
                <a:solidFill>
                  <a:srgbClr val="0070C0"/>
                </a:solidFill>
              </a:rPr>
              <a:t>d2</a:t>
            </a:r>
          </a:p>
          <a:p>
            <a:endParaRPr lang="en-US" b="1" dirty="0"/>
          </a:p>
          <a:p>
            <a:pPr>
              <a:buNone/>
            </a:pPr>
            <a:endParaRPr lang="en-US" b="1" dirty="0"/>
          </a:p>
        </p:txBody>
      </p:sp>
      <p:graphicFrame>
        <p:nvGraphicFramePr>
          <p:cNvPr id="4198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283366"/>
              </p:ext>
            </p:extLst>
          </p:nvPr>
        </p:nvGraphicFramePr>
        <p:xfrm>
          <a:off x="251520" y="404665"/>
          <a:ext cx="1462088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7960" imgH="253800" progId="Equation.3">
                  <p:embed/>
                </p:oleObj>
              </mc:Choice>
              <mc:Fallback>
                <p:oleObj name="Equation" r:id="rId2" imgW="507960" imgH="253800" progId="Equation.3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404665"/>
                        <a:ext cx="1462088" cy="4320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445741"/>
              </p:ext>
            </p:extLst>
          </p:nvPr>
        </p:nvGraphicFramePr>
        <p:xfrm>
          <a:off x="1365842" y="992941"/>
          <a:ext cx="5664200" cy="793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68500" imgH="431800" progId="Equation.3">
                  <p:embed/>
                </p:oleObj>
              </mc:Choice>
              <mc:Fallback>
                <p:oleObj name="Equation" r:id="rId4" imgW="1968500" imgH="431800" progId="Equation.3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842" y="992941"/>
                        <a:ext cx="5664200" cy="7932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744485"/>
              </p:ext>
            </p:extLst>
          </p:nvPr>
        </p:nvGraphicFramePr>
        <p:xfrm>
          <a:off x="328422" y="888878"/>
          <a:ext cx="1023937" cy="50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292" imgH="253780" progId="Equation.3">
                  <p:embed/>
                </p:oleObj>
              </mc:Choice>
              <mc:Fallback>
                <p:oleObj name="Equation" r:id="rId6" imgW="355292" imgH="253780" progId="Equation.3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422" y="888878"/>
                        <a:ext cx="1023937" cy="500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3347288"/>
              </p:ext>
            </p:extLst>
          </p:nvPr>
        </p:nvGraphicFramePr>
        <p:xfrm>
          <a:off x="1680780" y="381784"/>
          <a:ext cx="5260975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828800" imgH="253800" progId="Equation.3">
                  <p:embed/>
                </p:oleObj>
              </mc:Choice>
              <mc:Fallback>
                <p:oleObj name="Equation" r:id="rId8" imgW="18288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0780" y="381784"/>
                        <a:ext cx="5260975" cy="5040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 descr="C:\Documents and Settings\desktop\My Documents\Bluetooth Exchange Folder\281020122278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8422" y="2276872"/>
            <a:ext cx="7253817" cy="54403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C:\Documents and Settings\desktop\My Documents\Bluetooth Exchange Folder\28102012227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5091" y="685800"/>
            <a:ext cx="7253817" cy="54403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5516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77874"/>
            <a:ext cx="8229600" cy="472542"/>
          </a:xfrm>
        </p:spPr>
        <p:txBody>
          <a:bodyPr>
            <a:normAutofit fontScale="90000"/>
          </a:bodyPr>
          <a:lstStyle/>
          <a:p>
            <a:r>
              <a:rPr lang="en-US" sz="3600" b="1" u="sng" dirty="0">
                <a:solidFill>
                  <a:srgbClr val="C00000"/>
                </a:solidFill>
              </a:rPr>
              <a:t>SPWM with </a:t>
            </a:r>
            <a:r>
              <a:rPr lang="en-US" sz="3600" b="1" u="sng" dirty="0" err="1">
                <a:solidFill>
                  <a:srgbClr val="C00000"/>
                </a:solidFill>
              </a:rPr>
              <a:t>Unipolar</a:t>
            </a:r>
            <a:r>
              <a:rPr lang="en-US" sz="3600" b="1" u="sng" dirty="0">
                <a:solidFill>
                  <a:srgbClr val="C00000"/>
                </a:solidFill>
              </a:rPr>
              <a:t> Voltage Switching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52033"/>
            <a:ext cx="6286512" cy="564876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Legs A is controlled by the control signal </a:t>
            </a:r>
            <a:r>
              <a:rPr lang="en-US" sz="2400" b="1" dirty="0" err="1">
                <a:solidFill>
                  <a:srgbClr val="00B050"/>
                </a:solidFill>
              </a:rPr>
              <a:t>V</a:t>
            </a:r>
            <a:r>
              <a:rPr lang="en-US" sz="2400" b="1" baseline="-25000" dirty="0" err="1">
                <a:solidFill>
                  <a:srgbClr val="00B050"/>
                </a:solidFill>
              </a:rPr>
              <a:t>control</a:t>
            </a:r>
            <a:endParaRPr lang="en-US" sz="2400" b="1" dirty="0">
              <a:solidFill>
                <a:srgbClr val="00B050"/>
              </a:solidFill>
            </a:endParaRPr>
          </a:p>
          <a:p>
            <a:r>
              <a:rPr lang="en-US" sz="2400" b="1" dirty="0">
                <a:solidFill>
                  <a:srgbClr val="00B0F0"/>
                </a:solidFill>
              </a:rPr>
              <a:t>Leg  B is controlled by the control signal </a:t>
            </a:r>
          </a:p>
          <a:p>
            <a:r>
              <a:rPr lang="en-US" sz="2400" b="1" dirty="0">
                <a:solidFill>
                  <a:srgbClr val="00B0F0"/>
                </a:solidFill>
              </a:rPr>
              <a:t>-</a:t>
            </a:r>
            <a:r>
              <a:rPr lang="en-US" sz="2400" b="1" dirty="0" err="1">
                <a:solidFill>
                  <a:srgbClr val="00B0F0"/>
                </a:solidFill>
              </a:rPr>
              <a:t>V</a:t>
            </a:r>
            <a:r>
              <a:rPr lang="en-US" sz="2400" b="1" baseline="-25000" dirty="0" err="1">
                <a:solidFill>
                  <a:srgbClr val="00B0F0"/>
                </a:solidFill>
              </a:rPr>
              <a:t>control</a:t>
            </a:r>
            <a:r>
              <a:rPr lang="en-US" sz="2400" b="1" dirty="0">
                <a:solidFill>
                  <a:srgbClr val="00B0F0"/>
                </a:solidFill>
              </a:rPr>
              <a:t> 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960330"/>
              </p:ext>
            </p:extLst>
          </p:nvPr>
        </p:nvGraphicFramePr>
        <p:xfrm>
          <a:off x="5972196" y="1484784"/>
          <a:ext cx="32004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200400" imgH="2666880" progId="Visio.Drawing.11">
                  <p:embed/>
                </p:oleObj>
              </mc:Choice>
              <mc:Fallback>
                <p:oleObj name="Visio" r:id="rId2" imgW="3200400" imgH="266688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72196" y="1484784"/>
                        <a:ext cx="3200400" cy="266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54" y="2467778"/>
            <a:ext cx="5184576" cy="28041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28642" y="5013176"/>
            <a:ext cx="1058982" cy="5175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200" dirty="0">
                <a:effectLst/>
                <a:latin typeface="Calibri"/>
                <a:ea typeface="Calibri"/>
                <a:cs typeface="Mangal"/>
              </a:rPr>
              <a:t>T</a:t>
            </a:r>
            <a:r>
              <a:rPr lang="en-US" sz="1200" baseline="-25000" dirty="0">
                <a:effectLst/>
                <a:latin typeface="Calibri"/>
                <a:ea typeface="Calibri"/>
                <a:cs typeface="Mangal"/>
              </a:rPr>
              <a:t>B</a:t>
            </a:r>
            <a:r>
              <a:rPr lang="en-US" sz="1200" baseline="30000" dirty="0">
                <a:effectLst/>
                <a:latin typeface="Calibri"/>
                <a:ea typeface="Calibri"/>
                <a:cs typeface="Mangal"/>
              </a:rPr>
              <a:t>+ </a:t>
            </a:r>
            <a:r>
              <a:rPr lang="en-US" sz="1200" dirty="0">
                <a:effectLst/>
                <a:latin typeface="Calibri"/>
                <a:ea typeface="Calibri"/>
                <a:cs typeface="Mangal"/>
              </a:rPr>
              <a:t>on</a:t>
            </a:r>
            <a:endParaRPr lang="en-US" sz="1100" dirty="0">
              <a:effectLst/>
              <a:latin typeface="Calibri"/>
              <a:ea typeface="Calibri"/>
              <a:cs typeface="Mangal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200" dirty="0">
                <a:effectLst/>
                <a:latin typeface="Calibri"/>
                <a:ea typeface="Calibri"/>
                <a:cs typeface="Mangal"/>
              </a:rPr>
              <a:t>-</a:t>
            </a:r>
            <a:r>
              <a:rPr lang="en-US" sz="1200" dirty="0" err="1">
                <a:effectLst/>
                <a:latin typeface="Calibri"/>
                <a:ea typeface="Calibri"/>
                <a:cs typeface="Mangal"/>
              </a:rPr>
              <a:t>v</a:t>
            </a:r>
            <a:r>
              <a:rPr lang="en-US" sz="1200" baseline="-25000" dirty="0" err="1">
                <a:effectLst/>
                <a:latin typeface="Calibri"/>
                <a:ea typeface="Calibri"/>
                <a:cs typeface="Mangal"/>
              </a:rPr>
              <a:t>control</a:t>
            </a:r>
            <a:r>
              <a:rPr lang="en-US" sz="1200" baseline="-25000" dirty="0">
                <a:effectLst/>
                <a:latin typeface="Calibri"/>
                <a:ea typeface="Calibri"/>
                <a:cs typeface="Calibri"/>
              </a:rPr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</a:rPr>
              <a:t>&gt;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</a:rPr>
              <a:t>v</a:t>
            </a:r>
            <a:r>
              <a:rPr lang="en-US" sz="1200" baseline="-25000" dirty="0" err="1">
                <a:effectLst/>
                <a:latin typeface="Calibri"/>
                <a:ea typeface="Calibri"/>
                <a:cs typeface="Calibri"/>
              </a:rPr>
              <a:t>tri</a:t>
            </a:r>
            <a:endParaRPr lang="en-US" sz="1100" dirty="0">
              <a:effectLst/>
              <a:latin typeface="Calibri"/>
              <a:ea typeface="Calibri"/>
              <a:cs typeface="Mang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60032" y="4221088"/>
            <a:ext cx="4283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When </a:t>
            </a:r>
            <a:r>
              <a:rPr lang="en-US" b="1" dirty="0" err="1">
                <a:solidFill>
                  <a:srgbClr val="00B050"/>
                </a:solidFill>
              </a:rPr>
              <a:t>V</a:t>
            </a:r>
            <a:r>
              <a:rPr lang="en-US" b="1" baseline="-25000" dirty="0" err="1">
                <a:solidFill>
                  <a:srgbClr val="00B050"/>
                </a:solidFill>
              </a:rPr>
              <a:t>control</a:t>
            </a:r>
            <a:r>
              <a:rPr lang="en-US" b="1" dirty="0">
                <a:solidFill>
                  <a:srgbClr val="00B050"/>
                </a:solidFill>
              </a:rPr>
              <a:t>  &gt;  </a:t>
            </a:r>
            <a:r>
              <a:rPr lang="en-US" b="1" dirty="0" err="1">
                <a:solidFill>
                  <a:srgbClr val="00B050"/>
                </a:solidFill>
              </a:rPr>
              <a:t>V</a:t>
            </a:r>
            <a:r>
              <a:rPr lang="en-US" b="1" baseline="-25000" dirty="0" err="1">
                <a:solidFill>
                  <a:srgbClr val="00B050"/>
                </a:solidFill>
              </a:rPr>
              <a:t>tri</a:t>
            </a:r>
            <a:r>
              <a:rPr lang="en-US" b="1" dirty="0">
                <a:solidFill>
                  <a:srgbClr val="00B050"/>
                </a:solidFill>
              </a:rPr>
              <a:t>,    T</a:t>
            </a:r>
            <a:r>
              <a:rPr lang="en-US" b="1" baseline="-25000" dirty="0">
                <a:solidFill>
                  <a:srgbClr val="00B050"/>
                </a:solidFill>
              </a:rPr>
              <a:t>A+</a:t>
            </a:r>
            <a:r>
              <a:rPr lang="en-US" b="1" dirty="0">
                <a:solidFill>
                  <a:srgbClr val="00B050"/>
                </a:solidFill>
              </a:rPr>
              <a:t> is on V</a:t>
            </a:r>
            <a:r>
              <a:rPr lang="en-US" b="1" baseline="-25000" dirty="0">
                <a:solidFill>
                  <a:srgbClr val="00B050"/>
                </a:solidFill>
              </a:rPr>
              <a:t>AN </a:t>
            </a:r>
            <a:r>
              <a:rPr lang="en-US" b="1" dirty="0">
                <a:solidFill>
                  <a:srgbClr val="00B050"/>
                </a:solidFill>
              </a:rPr>
              <a:t>= </a:t>
            </a:r>
            <a:r>
              <a:rPr lang="en-US" b="1" dirty="0" err="1">
                <a:solidFill>
                  <a:srgbClr val="00B050"/>
                </a:solidFill>
              </a:rPr>
              <a:t>V</a:t>
            </a:r>
            <a:r>
              <a:rPr lang="en-US" b="1" baseline="-25000" dirty="0" err="1">
                <a:solidFill>
                  <a:srgbClr val="00B050"/>
                </a:solidFill>
              </a:rPr>
              <a:t>d</a:t>
            </a:r>
            <a:endParaRPr lang="en-US" b="1" baseline="-25000" dirty="0">
              <a:solidFill>
                <a:srgbClr val="00B050"/>
              </a:solidFill>
            </a:endParaRPr>
          </a:p>
          <a:p>
            <a:endParaRPr lang="en-US" b="1" baseline="-25000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        </a:t>
            </a:r>
            <a:r>
              <a:rPr lang="en-US" b="1" dirty="0" err="1">
                <a:solidFill>
                  <a:srgbClr val="00B050"/>
                </a:solidFill>
              </a:rPr>
              <a:t>V</a:t>
            </a:r>
            <a:r>
              <a:rPr lang="en-US" b="1" baseline="-25000" dirty="0" err="1">
                <a:solidFill>
                  <a:srgbClr val="00B050"/>
                </a:solidFill>
              </a:rPr>
              <a:t>control</a:t>
            </a:r>
            <a:r>
              <a:rPr lang="en-US" b="1" dirty="0">
                <a:solidFill>
                  <a:srgbClr val="00B050"/>
                </a:solidFill>
              </a:rPr>
              <a:t>  &lt;  </a:t>
            </a:r>
            <a:r>
              <a:rPr lang="en-US" b="1" dirty="0" err="1">
                <a:solidFill>
                  <a:srgbClr val="00B050"/>
                </a:solidFill>
              </a:rPr>
              <a:t>V</a:t>
            </a:r>
            <a:r>
              <a:rPr lang="en-US" b="1" baseline="-25000" dirty="0" err="1">
                <a:solidFill>
                  <a:srgbClr val="00B050"/>
                </a:solidFill>
              </a:rPr>
              <a:t>tri</a:t>
            </a:r>
            <a:r>
              <a:rPr lang="en-US" b="1" dirty="0">
                <a:solidFill>
                  <a:srgbClr val="00B050"/>
                </a:solidFill>
              </a:rPr>
              <a:t>,    T</a:t>
            </a:r>
            <a:r>
              <a:rPr lang="en-US" b="1" baseline="-25000" dirty="0">
                <a:solidFill>
                  <a:srgbClr val="00B050"/>
                </a:solidFill>
              </a:rPr>
              <a:t>A-</a:t>
            </a:r>
            <a:r>
              <a:rPr lang="en-US" b="1" dirty="0">
                <a:solidFill>
                  <a:srgbClr val="00B050"/>
                </a:solidFill>
              </a:rPr>
              <a:t> is on V</a:t>
            </a:r>
            <a:r>
              <a:rPr lang="en-US" b="1" baseline="-25000" dirty="0">
                <a:solidFill>
                  <a:srgbClr val="00B050"/>
                </a:solidFill>
              </a:rPr>
              <a:t>AN </a:t>
            </a:r>
            <a:r>
              <a:rPr lang="en-US" b="1" dirty="0">
                <a:solidFill>
                  <a:srgbClr val="00B050"/>
                </a:solidFill>
              </a:rPr>
              <a:t>= 0</a:t>
            </a:r>
            <a:endParaRPr lang="en-US" b="1" baseline="-25000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55976" y="5530701"/>
            <a:ext cx="475974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When -</a:t>
            </a:r>
            <a:r>
              <a:rPr lang="en-US" b="1" dirty="0" err="1">
                <a:solidFill>
                  <a:srgbClr val="0070C0"/>
                </a:solidFill>
              </a:rPr>
              <a:t>V</a:t>
            </a:r>
            <a:r>
              <a:rPr lang="en-US" b="1" baseline="-25000" dirty="0" err="1">
                <a:solidFill>
                  <a:srgbClr val="0070C0"/>
                </a:solidFill>
              </a:rPr>
              <a:t>control</a:t>
            </a:r>
            <a:r>
              <a:rPr lang="en-US" b="1" dirty="0">
                <a:solidFill>
                  <a:srgbClr val="0070C0"/>
                </a:solidFill>
              </a:rPr>
              <a:t>  &gt;  </a:t>
            </a:r>
            <a:r>
              <a:rPr lang="en-US" b="1" dirty="0" err="1">
                <a:solidFill>
                  <a:srgbClr val="0070C0"/>
                </a:solidFill>
              </a:rPr>
              <a:t>V</a:t>
            </a:r>
            <a:r>
              <a:rPr lang="en-US" b="1" baseline="-25000" dirty="0" err="1">
                <a:solidFill>
                  <a:srgbClr val="0070C0"/>
                </a:solidFill>
              </a:rPr>
              <a:t>tri</a:t>
            </a:r>
            <a:r>
              <a:rPr lang="en-US" b="1" dirty="0">
                <a:solidFill>
                  <a:srgbClr val="0070C0"/>
                </a:solidFill>
              </a:rPr>
              <a:t>,    T</a:t>
            </a:r>
            <a:r>
              <a:rPr lang="en-US" b="1" baseline="-25000" dirty="0">
                <a:solidFill>
                  <a:srgbClr val="0070C0"/>
                </a:solidFill>
              </a:rPr>
              <a:t>B+</a:t>
            </a:r>
            <a:r>
              <a:rPr lang="en-US" b="1" dirty="0">
                <a:solidFill>
                  <a:srgbClr val="0070C0"/>
                </a:solidFill>
              </a:rPr>
              <a:t> is on V</a:t>
            </a:r>
            <a:r>
              <a:rPr lang="en-US" b="1" baseline="-25000" dirty="0">
                <a:solidFill>
                  <a:srgbClr val="0070C0"/>
                </a:solidFill>
              </a:rPr>
              <a:t>BN </a:t>
            </a:r>
            <a:r>
              <a:rPr lang="en-US" b="1" dirty="0">
                <a:solidFill>
                  <a:srgbClr val="0070C0"/>
                </a:solidFill>
              </a:rPr>
              <a:t>= </a:t>
            </a:r>
            <a:r>
              <a:rPr lang="en-US" b="1" dirty="0" err="1">
                <a:solidFill>
                  <a:srgbClr val="0070C0"/>
                </a:solidFill>
              </a:rPr>
              <a:t>V</a:t>
            </a:r>
            <a:r>
              <a:rPr lang="en-US" b="1" baseline="-25000" dirty="0" err="1">
                <a:solidFill>
                  <a:srgbClr val="0070C0"/>
                </a:solidFill>
              </a:rPr>
              <a:t>d</a:t>
            </a:r>
            <a:endParaRPr lang="en-US" b="1" baseline="-25000" dirty="0">
              <a:solidFill>
                <a:srgbClr val="0070C0"/>
              </a:solidFill>
            </a:endParaRPr>
          </a:p>
          <a:p>
            <a:endParaRPr lang="en-US" b="1" baseline="-25000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            -</a:t>
            </a:r>
            <a:r>
              <a:rPr lang="en-US" b="1" dirty="0" err="1">
                <a:solidFill>
                  <a:srgbClr val="0070C0"/>
                </a:solidFill>
              </a:rPr>
              <a:t>V</a:t>
            </a:r>
            <a:r>
              <a:rPr lang="en-US" b="1" baseline="-25000" dirty="0" err="1">
                <a:solidFill>
                  <a:srgbClr val="0070C0"/>
                </a:solidFill>
              </a:rPr>
              <a:t>control</a:t>
            </a:r>
            <a:r>
              <a:rPr lang="en-US" b="1" dirty="0">
                <a:solidFill>
                  <a:srgbClr val="0070C0"/>
                </a:solidFill>
              </a:rPr>
              <a:t>  &lt;  </a:t>
            </a:r>
            <a:r>
              <a:rPr lang="en-US" b="1" dirty="0" err="1">
                <a:solidFill>
                  <a:srgbClr val="0070C0"/>
                </a:solidFill>
              </a:rPr>
              <a:t>V</a:t>
            </a:r>
            <a:r>
              <a:rPr lang="en-US" b="1" baseline="-25000" dirty="0" err="1">
                <a:solidFill>
                  <a:srgbClr val="0070C0"/>
                </a:solidFill>
              </a:rPr>
              <a:t>tri</a:t>
            </a:r>
            <a:r>
              <a:rPr lang="en-US" b="1" dirty="0">
                <a:solidFill>
                  <a:srgbClr val="0070C0"/>
                </a:solidFill>
              </a:rPr>
              <a:t>,    T</a:t>
            </a:r>
            <a:r>
              <a:rPr lang="en-US" b="1" baseline="-25000" dirty="0">
                <a:solidFill>
                  <a:srgbClr val="0070C0"/>
                </a:solidFill>
              </a:rPr>
              <a:t>B-</a:t>
            </a:r>
            <a:r>
              <a:rPr lang="en-US" b="1" dirty="0">
                <a:solidFill>
                  <a:srgbClr val="0070C0"/>
                </a:solidFill>
              </a:rPr>
              <a:t> is on V</a:t>
            </a:r>
            <a:r>
              <a:rPr lang="en-US" b="1" baseline="-25000" dirty="0">
                <a:solidFill>
                  <a:srgbClr val="0070C0"/>
                </a:solidFill>
              </a:rPr>
              <a:t>BN </a:t>
            </a:r>
            <a:r>
              <a:rPr lang="en-US" b="1" dirty="0">
                <a:solidFill>
                  <a:srgbClr val="0070C0"/>
                </a:solidFill>
              </a:rPr>
              <a:t>= 0</a:t>
            </a:r>
            <a:endParaRPr lang="en-US" b="1" baseline="-25000" dirty="0">
              <a:solidFill>
                <a:srgbClr val="0070C0"/>
              </a:solidFill>
            </a:endParaRPr>
          </a:p>
          <a:p>
            <a:pPr>
              <a:buNone/>
            </a:pPr>
            <a:endParaRPr lang="en-US" sz="1600" b="1" dirty="0">
              <a:solidFill>
                <a:srgbClr val="00B050"/>
              </a:solidFill>
            </a:endParaRPr>
          </a:p>
          <a:p>
            <a:endParaRPr lang="en-US" b="1" baseline="-25000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688"/>
            <a:ext cx="5344616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288032" y="5373216"/>
            <a:ext cx="3779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B050"/>
                </a:solidFill>
              </a:rPr>
              <a:t>When </a:t>
            </a:r>
            <a:r>
              <a:rPr lang="en-US" b="1" dirty="0" err="1">
                <a:solidFill>
                  <a:srgbClr val="00B050"/>
                </a:solidFill>
              </a:rPr>
              <a:t>V</a:t>
            </a:r>
            <a:r>
              <a:rPr lang="en-US" b="1" baseline="-25000" dirty="0" err="1">
                <a:solidFill>
                  <a:srgbClr val="00B050"/>
                </a:solidFill>
              </a:rPr>
              <a:t>control</a:t>
            </a:r>
            <a:r>
              <a:rPr lang="en-US" b="1" dirty="0">
                <a:solidFill>
                  <a:srgbClr val="00B050"/>
                </a:solidFill>
              </a:rPr>
              <a:t>  &gt;  </a:t>
            </a:r>
            <a:r>
              <a:rPr lang="en-US" b="1" dirty="0" err="1">
                <a:solidFill>
                  <a:srgbClr val="00B050"/>
                </a:solidFill>
              </a:rPr>
              <a:t>V</a:t>
            </a:r>
            <a:r>
              <a:rPr lang="en-US" b="1" baseline="-25000" dirty="0" err="1">
                <a:solidFill>
                  <a:srgbClr val="00B050"/>
                </a:solidFill>
              </a:rPr>
              <a:t>tri</a:t>
            </a:r>
            <a:r>
              <a:rPr lang="en-US" b="1" dirty="0">
                <a:solidFill>
                  <a:srgbClr val="00B050"/>
                </a:solidFill>
              </a:rPr>
              <a:t>,    T</a:t>
            </a:r>
            <a:r>
              <a:rPr lang="en-US" b="1" baseline="-25000" dirty="0">
                <a:solidFill>
                  <a:srgbClr val="00B050"/>
                </a:solidFill>
              </a:rPr>
              <a:t>A+</a:t>
            </a:r>
            <a:r>
              <a:rPr lang="en-US" b="1" dirty="0">
                <a:solidFill>
                  <a:srgbClr val="00B050"/>
                </a:solidFill>
              </a:rPr>
              <a:t> is on V</a:t>
            </a:r>
            <a:r>
              <a:rPr lang="en-US" b="1" baseline="-25000" dirty="0">
                <a:solidFill>
                  <a:srgbClr val="00B050"/>
                </a:solidFill>
              </a:rPr>
              <a:t>AN </a:t>
            </a:r>
            <a:r>
              <a:rPr lang="en-US" b="1" dirty="0">
                <a:solidFill>
                  <a:srgbClr val="00B050"/>
                </a:solidFill>
              </a:rPr>
              <a:t>=</a:t>
            </a:r>
            <a:r>
              <a:rPr lang="en-US" b="1" dirty="0" err="1">
                <a:solidFill>
                  <a:srgbClr val="00B050"/>
                </a:solidFill>
              </a:rPr>
              <a:t>V</a:t>
            </a:r>
            <a:r>
              <a:rPr lang="en-US" b="1" baseline="-25000" dirty="0" err="1">
                <a:solidFill>
                  <a:srgbClr val="00B050"/>
                </a:solidFill>
              </a:rPr>
              <a:t>d</a:t>
            </a:r>
            <a:endParaRPr lang="en-US" b="1" baseline="-25000" dirty="0">
              <a:solidFill>
                <a:srgbClr val="00B050"/>
              </a:solidFill>
            </a:endParaRPr>
          </a:p>
          <a:p>
            <a:endParaRPr lang="en-US" b="1" baseline="-25000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        </a:t>
            </a:r>
            <a:r>
              <a:rPr lang="en-US" b="1" dirty="0" err="1">
                <a:solidFill>
                  <a:srgbClr val="00B050"/>
                </a:solidFill>
              </a:rPr>
              <a:t>V</a:t>
            </a:r>
            <a:r>
              <a:rPr lang="en-US" b="1" baseline="-25000" dirty="0" err="1">
                <a:solidFill>
                  <a:srgbClr val="00B050"/>
                </a:solidFill>
              </a:rPr>
              <a:t>control</a:t>
            </a:r>
            <a:r>
              <a:rPr lang="en-US" b="1" dirty="0">
                <a:solidFill>
                  <a:srgbClr val="00B050"/>
                </a:solidFill>
              </a:rPr>
              <a:t>  &lt;  </a:t>
            </a:r>
            <a:r>
              <a:rPr lang="en-US" b="1" dirty="0" err="1">
                <a:solidFill>
                  <a:srgbClr val="00B050"/>
                </a:solidFill>
              </a:rPr>
              <a:t>V</a:t>
            </a:r>
            <a:r>
              <a:rPr lang="en-US" b="1" baseline="-25000" dirty="0" err="1">
                <a:solidFill>
                  <a:srgbClr val="00B050"/>
                </a:solidFill>
              </a:rPr>
              <a:t>tri</a:t>
            </a:r>
            <a:r>
              <a:rPr lang="en-US" b="1" dirty="0">
                <a:solidFill>
                  <a:srgbClr val="00B050"/>
                </a:solidFill>
              </a:rPr>
              <a:t>,    T</a:t>
            </a:r>
            <a:r>
              <a:rPr lang="en-US" b="1" baseline="-25000" dirty="0">
                <a:solidFill>
                  <a:srgbClr val="00B050"/>
                </a:solidFill>
              </a:rPr>
              <a:t>A-</a:t>
            </a:r>
            <a:r>
              <a:rPr lang="en-US" b="1" dirty="0">
                <a:solidFill>
                  <a:srgbClr val="00B050"/>
                </a:solidFill>
              </a:rPr>
              <a:t> is on V</a:t>
            </a:r>
            <a:r>
              <a:rPr lang="en-US" b="1" baseline="-25000" dirty="0">
                <a:solidFill>
                  <a:srgbClr val="00B050"/>
                </a:solidFill>
              </a:rPr>
              <a:t>AN </a:t>
            </a:r>
            <a:r>
              <a:rPr lang="en-US" b="1" dirty="0">
                <a:solidFill>
                  <a:srgbClr val="00B050"/>
                </a:solidFill>
              </a:rPr>
              <a:t>= 0</a:t>
            </a:r>
            <a:endParaRPr lang="en-US" b="1" baseline="-25000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26834" y="5359368"/>
            <a:ext cx="4759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When -</a:t>
            </a:r>
            <a:r>
              <a:rPr lang="en-US" b="1" dirty="0" err="1">
                <a:solidFill>
                  <a:srgbClr val="0070C0"/>
                </a:solidFill>
              </a:rPr>
              <a:t>V</a:t>
            </a:r>
            <a:r>
              <a:rPr lang="en-US" b="1" baseline="-25000" dirty="0" err="1">
                <a:solidFill>
                  <a:srgbClr val="0070C0"/>
                </a:solidFill>
              </a:rPr>
              <a:t>control</a:t>
            </a:r>
            <a:r>
              <a:rPr lang="en-US" b="1" dirty="0">
                <a:solidFill>
                  <a:srgbClr val="0070C0"/>
                </a:solidFill>
              </a:rPr>
              <a:t>  &gt;  </a:t>
            </a:r>
            <a:r>
              <a:rPr lang="en-US" b="1" dirty="0" err="1">
                <a:solidFill>
                  <a:srgbClr val="0070C0"/>
                </a:solidFill>
              </a:rPr>
              <a:t>V</a:t>
            </a:r>
            <a:r>
              <a:rPr lang="en-US" b="1" baseline="-25000" dirty="0" err="1">
                <a:solidFill>
                  <a:srgbClr val="0070C0"/>
                </a:solidFill>
              </a:rPr>
              <a:t>tri</a:t>
            </a:r>
            <a:r>
              <a:rPr lang="en-US" b="1" dirty="0">
                <a:solidFill>
                  <a:srgbClr val="0070C0"/>
                </a:solidFill>
              </a:rPr>
              <a:t>,    T</a:t>
            </a:r>
            <a:r>
              <a:rPr lang="en-US" b="1" baseline="-25000" dirty="0">
                <a:solidFill>
                  <a:srgbClr val="0070C0"/>
                </a:solidFill>
              </a:rPr>
              <a:t>B+</a:t>
            </a:r>
            <a:r>
              <a:rPr lang="en-US" b="1" dirty="0">
                <a:solidFill>
                  <a:srgbClr val="0070C0"/>
                </a:solidFill>
              </a:rPr>
              <a:t> is on V</a:t>
            </a:r>
            <a:r>
              <a:rPr lang="en-US" b="1" baseline="-25000" dirty="0">
                <a:solidFill>
                  <a:srgbClr val="0070C0"/>
                </a:solidFill>
              </a:rPr>
              <a:t>BN </a:t>
            </a:r>
            <a:r>
              <a:rPr lang="en-US" b="1" dirty="0">
                <a:solidFill>
                  <a:srgbClr val="0070C0"/>
                </a:solidFill>
              </a:rPr>
              <a:t>= </a:t>
            </a:r>
            <a:r>
              <a:rPr lang="en-US" b="1" dirty="0" err="1">
                <a:solidFill>
                  <a:srgbClr val="0070C0"/>
                </a:solidFill>
              </a:rPr>
              <a:t>V</a:t>
            </a:r>
            <a:r>
              <a:rPr lang="en-US" b="1" baseline="-25000" dirty="0" err="1">
                <a:solidFill>
                  <a:srgbClr val="0070C0"/>
                </a:solidFill>
              </a:rPr>
              <a:t>d</a:t>
            </a:r>
            <a:endParaRPr lang="en-US" b="1" baseline="-25000" dirty="0">
              <a:solidFill>
                <a:srgbClr val="0070C0"/>
              </a:solidFill>
            </a:endParaRPr>
          </a:p>
          <a:p>
            <a:endParaRPr lang="en-US" b="1" baseline="-25000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            -</a:t>
            </a:r>
            <a:r>
              <a:rPr lang="en-US" b="1" dirty="0" err="1">
                <a:solidFill>
                  <a:srgbClr val="0070C0"/>
                </a:solidFill>
              </a:rPr>
              <a:t>V</a:t>
            </a:r>
            <a:r>
              <a:rPr lang="en-US" b="1" baseline="-25000" dirty="0" err="1">
                <a:solidFill>
                  <a:srgbClr val="0070C0"/>
                </a:solidFill>
              </a:rPr>
              <a:t>control</a:t>
            </a:r>
            <a:r>
              <a:rPr lang="en-US" b="1" dirty="0">
                <a:solidFill>
                  <a:srgbClr val="0070C0"/>
                </a:solidFill>
              </a:rPr>
              <a:t>  &lt;  </a:t>
            </a:r>
            <a:r>
              <a:rPr lang="en-US" b="1" dirty="0" err="1">
                <a:solidFill>
                  <a:srgbClr val="0070C0"/>
                </a:solidFill>
              </a:rPr>
              <a:t>V</a:t>
            </a:r>
            <a:r>
              <a:rPr lang="en-US" b="1" baseline="-25000" dirty="0" err="1">
                <a:solidFill>
                  <a:srgbClr val="0070C0"/>
                </a:solidFill>
              </a:rPr>
              <a:t>tri</a:t>
            </a:r>
            <a:r>
              <a:rPr lang="en-US" b="1" dirty="0">
                <a:solidFill>
                  <a:srgbClr val="0070C0"/>
                </a:solidFill>
              </a:rPr>
              <a:t>,    T</a:t>
            </a:r>
            <a:r>
              <a:rPr lang="en-US" b="1" baseline="-25000" dirty="0">
                <a:solidFill>
                  <a:srgbClr val="0070C0"/>
                </a:solidFill>
              </a:rPr>
              <a:t>B-</a:t>
            </a:r>
            <a:r>
              <a:rPr lang="en-US" b="1" dirty="0">
                <a:solidFill>
                  <a:srgbClr val="0070C0"/>
                </a:solidFill>
              </a:rPr>
              <a:t> is on V</a:t>
            </a:r>
            <a:r>
              <a:rPr lang="en-US" b="1" baseline="-25000" dirty="0">
                <a:solidFill>
                  <a:srgbClr val="0070C0"/>
                </a:solidFill>
              </a:rPr>
              <a:t>BN </a:t>
            </a:r>
            <a:r>
              <a:rPr lang="en-US" b="1" dirty="0">
                <a:solidFill>
                  <a:srgbClr val="0070C0"/>
                </a:solidFill>
              </a:rPr>
              <a:t>= 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12972" y="6296546"/>
            <a:ext cx="475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</a:rPr>
              <a:t>V</a:t>
            </a:r>
            <a:r>
              <a:rPr lang="en-US" b="1" baseline="-25000" dirty="0">
                <a:solidFill>
                  <a:srgbClr val="C00000"/>
                </a:solidFill>
              </a:rPr>
              <a:t>0 </a:t>
            </a:r>
            <a:r>
              <a:rPr lang="en-US" b="1" dirty="0">
                <a:solidFill>
                  <a:srgbClr val="C00000"/>
                </a:solidFill>
              </a:rPr>
              <a:t>= V</a:t>
            </a:r>
            <a:r>
              <a:rPr lang="en-US" b="1" baseline="-25000" dirty="0">
                <a:solidFill>
                  <a:srgbClr val="C00000"/>
                </a:solidFill>
              </a:rPr>
              <a:t>AB  </a:t>
            </a:r>
            <a:r>
              <a:rPr lang="en-US" b="1" dirty="0">
                <a:solidFill>
                  <a:srgbClr val="C00000"/>
                </a:solidFill>
              </a:rPr>
              <a:t>= V</a:t>
            </a:r>
            <a:r>
              <a:rPr lang="en-US" b="1" baseline="-25000" dirty="0">
                <a:solidFill>
                  <a:srgbClr val="C00000"/>
                </a:solidFill>
              </a:rPr>
              <a:t>AN     -</a:t>
            </a:r>
            <a:r>
              <a:rPr lang="en-US" b="1" dirty="0">
                <a:solidFill>
                  <a:srgbClr val="C00000"/>
                </a:solidFill>
              </a:rPr>
              <a:t> V</a:t>
            </a:r>
            <a:r>
              <a:rPr lang="en-US" b="1" baseline="-25000" dirty="0">
                <a:solidFill>
                  <a:srgbClr val="C00000"/>
                </a:solidFill>
              </a:rPr>
              <a:t>BN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32672"/>
              </p:ext>
            </p:extLst>
          </p:nvPr>
        </p:nvGraphicFramePr>
        <p:xfrm>
          <a:off x="5580112" y="548680"/>
          <a:ext cx="3706471" cy="266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264200" imgH="2664000" progId="Visio.Drawing.11">
                  <p:embed/>
                </p:oleObj>
              </mc:Choice>
              <mc:Fallback>
                <p:oleObj name="Visio" r:id="rId3" imgW="4264200" imgH="266400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80112" y="548680"/>
                        <a:ext cx="3706471" cy="2663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23528" y="332656"/>
            <a:ext cx="4953000" cy="960957"/>
            <a:chOff x="323528" y="332656"/>
            <a:chExt cx="4953000" cy="960957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23528" y="332656"/>
              <a:ext cx="4953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23528" y="1268760"/>
              <a:ext cx="4953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276528" y="332656"/>
              <a:ext cx="0" cy="93610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26347" y="332656"/>
              <a:ext cx="0" cy="93610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781950" y="357509"/>
              <a:ext cx="0" cy="93610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707904" y="332656"/>
              <a:ext cx="0" cy="93610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72000" y="332656"/>
              <a:ext cx="0" cy="93610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436615" y="415927"/>
            <a:ext cx="22322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Combination of switch on states</a:t>
            </a:r>
          </a:p>
          <a:p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2878983" y="544614"/>
            <a:ext cx="732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V</a:t>
            </a:r>
            <a:r>
              <a:rPr lang="en-US" sz="2000" baseline="-25000" dirty="0">
                <a:solidFill>
                  <a:srgbClr val="00B050"/>
                </a:solidFill>
              </a:rPr>
              <a:t>AN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56852" y="566292"/>
            <a:ext cx="732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V</a:t>
            </a:r>
            <a:r>
              <a:rPr lang="en-US" sz="2000" baseline="-25000" dirty="0">
                <a:solidFill>
                  <a:srgbClr val="00B050"/>
                </a:solidFill>
              </a:rPr>
              <a:t>BN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4270" y="566292"/>
            <a:ext cx="732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V</a:t>
            </a:r>
            <a:r>
              <a:rPr lang="en-US" sz="2000" baseline="-25000" dirty="0">
                <a:solidFill>
                  <a:srgbClr val="00B050"/>
                </a:solidFill>
              </a:rPr>
              <a:t>0</a:t>
            </a:r>
            <a:endParaRPr lang="en-IN" dirty="0">
              <a:solidFill>
                <a:srgbClr val="00B05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23528" y="1311515"/>
            <a:ext cx="4953000" cy="960957"/>
            <a:chOff x="323528" y="332656"/>
            <a:chExt cx="4953000" cy="96095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323528" y="332656"/>
              <a:ext cx="4953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23528" y="1268760"/>
              <a:ext cx="4953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276528" y="332656"/>
              <a:ext cx="0" cy="93610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26347" y="332656"/>
              <a:ext cx="0" cy="93610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781950" y="357509"/>
              <a:ext cx="0" cy="93610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707904" y="332656"/>
              <a:ext cx="0" cy="93610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572000" y="332656"/>
              <a:ext cx="0" cy="93610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436615" y="1494447"/>
            <a:ext cx="22322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baseline="-25000" dirty="0">
                <a:solidFill>
                  <a:srgbClr val="C00000"/>
                </a:solidFill>
              </a:rPr>
              <a:t>A+</a:t>
            </a:r>
            <a:r>
              <a:rPr lang="en-US" sz="2000" b="1" dirty="0">
                <a:solidFill>
                  <a:srgbClr val="C00000"/>
                </a:solidFill>
              </a:rPr>
              <a:t>   T</a:t>
            </a:r>
            <a:r>
              <a:rPr lang="en-US" sz="2000" b="1" baseline="-25000" dirty="0">
                <a:solidFill>
                  <a:srgbClr val="C00000"/>
                </a:solidFill>
              </a:rPr>
              <a:t>B-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endParaRPr lang="en-US" sz="2000" dirty="0"/>
          </a:p>
          <a:p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2974973" y="1599099"/>
            <a:ext cx="732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</a:rPr>
              <a:t>V</a:t>
            </a:r>
            <a:r>
              <a:rPr lang="en-US" sz="2000" baseline="-25000" dirty="0" err="1">
                <a:solidFill>
                  <a:srgbClr val="00B050"/>
                </a:solidFill>
              </a:rPr>
              <a:t>d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56109" y="1624161"/>
            <a:ext cx="732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0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33857" y="1748324"/>
            <a:ext cx="732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</a:rPr>
              <a:t>V</a:t>
            </a:r>
            <a:r>
              <a:rPr lang="en-US" sz="2000" baseline="-25000" dirty="0" err="1">
                <a:solidFill>
                  <a:srgbClr val="00B050"/>
                </a:solidFill>
              </a:rPr>
              <a:t>d</a:t>
            </a:r>
            <a:endParaRPr lang="en-IN" dirty="0">
              <a:solidFill>
                <a:srgbClr val="00B05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305450" y="3392276"/>
            <a:ext cx="4953000" cy="960957"/>
            <a:chOff x="323528" y="332656"/>
            <a:chExt cx="4953000" cy="960957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323528" y="332656"/>
              <a:ext cx="4953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23528" y="1268760"/>
              <a:ext cx="4953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276528" y="332656"/>
              <a:ext cx="0" cy="93610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26347" y="332656"/>
              <a:ext cx="0" cy="93610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2781950" y="357509"/>
              <a:ext cx="0" cy="93610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707904" y="332656"/>
              <a:ext cx="0" cy="93610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572000" y="332656"/>
              <a:ext cx="0" cy="93610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467288" y="3671398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baseline="-25000" dirty="0">
                <a:solidFill>
                  <a:srgbClr val="C00000"/>
                </a:solidFill>
              </a:rPr>
              <a:t>A-</a:t>
            </a:r>
            <a:r>
              <a:rPr lang="en-US" sz="2000" b="1" dirty="0">
                <a:solidFill>
                  <a:srgbClr val="C00000"/>
                </a:solidFill>
              </a:rPr>
              <a:t>  T</a:t>
            </a:r>
            <a:r>
              <a:rPr lang="en-US" sz="2000" b="1" baseline="-25000" dirty="0">
                <a:solidFill>
                  <a:srgbClr val="C00000"/>
                </a:solidFill>
              </a:rPr>
              <a:t>B+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endParaRPr 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3005646" y="3776050"/>
            <a:ext cx="732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0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886782" y="3801112"/>
            <a:ext cx="732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</a:rPr>
              <a:t>V</a:t>
            </a:r>
            <a:r>
              <a:rPr lang="en-US" sz="2000" baseline="-25000" dirty="0" err="1">
                <a:solidFill>
                  <a:srgbClr val="00B050"/>
                </a:solidFill>
              </a:rPr>
              <a:t>d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64530" y="3925275"/>
            <a:ext cx="732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-</a:t>
            </a:r>
            <a:r>
              <a:rPr lang="en-US" sz="2000" dirty="0" err="1">
                <a:solidFill>
                  <a:srgbClr val="00B050"/>
                </a:solidFill>
              </a:rPr>
              <a:t>V</a:t>
            </a:r>
            <a:r>
              <a:rPr lang="en-US" sz="2000" baseline="-25000" dirty="0" err="1">
                <a:solidFill>
                  <a:srgbClr val="00B050"/>
                </a:solidFill>
              </a:rPr>
              <a:t>d</a:t>
            </a:r>
            <a:endParaRPr lang="en-IN" dirty="0">
              <a:solidFill>
                <a:srgbClr val="00B050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287372" y="2311854"/>
            <a:ext cx="4953000" cy="960957"/>
            <a:chOff x="323528" y="332656"/>
            <a:chExt cx="4953000" cy="960957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323528" y="332656"/>
              <a:ext cx="4953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23528" y="1268760"/>
              <a:ext cx="4953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5276528" y="332656"/>
              <a:ext cx="0" cy="93610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26347" y="332656"/>
              <a:ext cx="0" cy="93610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2781950" y="357509"/>
              <a:ext cx="0" cy="93610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3707904" y="332656"/>
              <a:ext cx="0" cy="93610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572000" y="332656"/>
              <a:ext cx="0" cy="93610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/>
          <p:cNvSpPr txBox="1"/>
          <p:nvPr/>
        </p:nvSpPr>
        <p:spPr>
          <a:xfrm>
            <a:off x="400459" y="2494786"/>
            <a:ext cx="22322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baseline="-25000" dirty="0">
                <a:solidFill>
                  <a:srgbClr val="C00000"/>
                </a:solidFill>
              </a:rPr>
              <a:t>A+</a:t>
            </a:r>
            <a:r>
              <a:rPr lang="en-US" sz="2000" b="1" dirty="0">
                <a:solidFill>
                  <a:srgbClr val="C00000"/>
                </a:solidFill>
              </a:rPr>
              <a:t>   T</a:t>
            </a:r>
            <a:r>
              <a:rPr lang="en-US" sz="2000" b="1" baseline="-25000" dirty="0">
                <a:solidFill>
                  <a:srgbClr val="C00000"/>
                </a:solidFill>
              </a:rPr>
              <a:t>B+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endParaRPr lang="en-US" sz="2000" dirty="0"/>
          </a:p>
          <a:p>
            <a:endParaRPr lang="en-IN" dirty="0"/>
          </a:p>
        </p:txBody>
      </p:sp>
      <p:sp>
        <p:nvSpPr>
          <p:cNvPr id="54" name="TextBox 53"/>
          <p:cNvSpPr txBox="1"/>
          <p:nvPr/>
        </p:nvSpPr>
        <p:spPr>
          <a:xfrm>
            <a:off x="2938817" y="2599438"/>
            <a:ext cx="732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</a:rPr>
              <a:t>V</a:t>
            </a:r>
            <a:r>
              <a:rPr lang="en-US" sz="2000" baseline="-25000" dirty="0" err="1">
                <a:solidFill>
                  <a:srgbClr val="00B050"/>
                </a:solidFill>
              </a:rPr>
              <a:t>d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819953" y="2624500"/>
            <a:ext cx="732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</a:rPr>
              <a:t>V</a:t>
            </a:r>
            <a:r>
              <a:rPr lang="en-US" sz="2000" baseline="-25000" dirty="0" err="1">
                <a:solidFill>
                  <a:srgbClr val="00B050"/>
                </a:solidFill>
              </a:rPr>
              <a:t>d</a:t>
            </a:r>
            <a:endParaRPr lang="en-IN" sz="2000" dirty="0">
              <a:solidFill>
                <a:srgbClr val="00B05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97701" y="2748663"/>
            <a:ext cx="732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0</a:t>
            </a:r>
            <a:endParaRPr lang="en-IN" dirty="0">
              <a:solidFill>
                <a:srgbClr val="00B050"/>
              </a:solidFill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305450" y="4444698"/>
            <a:ext cx="4953000" cy="960957"/>
            <a:chOff x="323528" y="332656"/>
            <a:chExt cx="4953000" cy="960957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323528" y="332656"/>
              <a:ext cx="4953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323528" y="1268760"/>
              <a:ext cx="4953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5276528" y="332656"/>
              <a:ext cx="0" cy="93610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326347" y="332656"/>
              <a:ext cx="0" cy="93610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2781950" y="357509"/>
              <a:ext cx="0" cy="93610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707904" y="332656"/>
              <a:ext cx="0" cy="93610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572000" y="332656"/>
              <a:ext cx="0" cy="93610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/>
          <p:cNvSpPr txBox="1"/>
          <p:nvPr/>
        </p:nvSpPr>
        <p:spPr>
          <a:xfrm>
            <a:off x="418537" y="4627629"/>
            <a:ext cx="22322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baseline="-25000" dirty="0">
                <a:solidFill>
                  <a:srgbClr val="C00000"/>
                </a:solidFill>
              </a:rPr>
              <a:t>A-</a:t>
            </a:r>
            <a:r>
              <a:rPr lang="en-US" sz="2000" b="1" dirty="0">
                <a:solidFill>
                  <a:srgbClr val="C00000"/>
                </a:solidFill>
              </a:rPr>
              <a:t>   T</a:t>
            </a:r>
            <a:r>
              <a:rPr lang="en-US" sz="2000" b="1" baseline="-25000" dirty="0">
                <a:solidFill>
                  <a:srgbClr val="C00000"/>
                </a:solidFill>
              </a:rPr>
              <a:t>B-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endParaRPr lang="en-US" sz="2000" dirty="0"/>
          </a:p>
          <a:p>
            <a:endParaRPr lang="en-IN" dirty="0"/>
          </a:p>
        </p:txBody>
      </p:sp>
      <p:sp>
        <p:nvSpPr>
          <p:cNvPr id="74" name="TextBox 73"/>
          <p:cNvSpPr txBox="1"/>
          <p:nvPr/>
        </p:nvSpPr>
        <p:spPr>
          <a:xfrm>
            <a:off x="3022478" y="4714976"/>
            <a:ext cx="732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0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951871" y="4725122"/>
            <a:ext cx="732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0</a:t>
            </a:r>
            <a:endParaRPr lang="en-IN" sz="2000" dirty="0">
              <a:solidFill>
                <a:srgbClr val="00B05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815966" y="4780638"/>
            <a:ext cx="732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0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03546" y="5542954"/>
            <a:ext cx="822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Output voltage switches between zero and +</a:t>
            </a:r>
            <a:r>
              <a:rPr lang="en-US" sz="2400" b="1" dirty="0" err="1">
                <a:solidFill>
                  <a:srgbClr val="00B050"/>
                </a:solidFill>
              </a:rPr>
              <a:t>V</a:t>
            </a:r>
            <a:r>
              <a:rPr lang="en-US" sz="2400" b="1" baseline="-25000" dirty="0" err="1">
                <a:solidFill>
                  <a:srgbClr val="00B050"/>
                </a:solidFill>
              </a:rPr>
              <a:t>d</a:t>
            </a:r>
            <a:r>
              <a:rPr lang="en-US" sz="2400" b="1" dirty="0">
                <a:solidFill>
                  <a:srgbClr val="00B050"/>
                </a:solidFill>
              </a:rPr>
              <a:t> or zero and –</a:t>
            </a:r>
            <a:r>
              <a:rPr lang="en-US" sz="2400" b="1" dirty="0" err="1">
                <a:solidFill>
                  <a:srgbClr val="00B050"/>
                </a:solidFill>
              </a:rPr>
              <a:t>V</a:t>
            </a:r>
            <a:r>
              <a:rPr lang="en-US" sz="2400" b="1" baseline="-25000" dirty="0" err="1">
                <a:solidFill>
                  <a:srgbClr val="00B050"/>
                </a:solidFill>
              </a:rPr>
              <a:t>d</a:t>
            </a:r>
            <a:endParaRPr lang="en-IN" sz="2400" dirty="0"/>
          </a:p>
        </p:txBody>
      </p:sp>
      <p:sp>
        <p:nvSpPr>
          <p:cNvPr id="79" name="TextBox 78"/>
          <p:cNvSpPr txBox="1"/>
          <p:nvPr/>
        </p:nvSpPr>
        <p:spPr>
          <a:xfrm>
            <a:off x="158844" y="6091999"/>
            <a:ext cx="8388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Hence, this scheme is called unipolar voltage switching PWM scheme.</a:t>
            </a:r>
            <a:endParaRPr lang="en-IN" sz="2400" dirty="0"/>
          </a:p>
        </p:txBody>
      </p:sp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71232"/>
              </p:ext>
            </p:extLst>
          </p:nvPr>
        </p:nvGraphicFramePr>
        <p:xfrm>
          <a:off x="5358745" y="569026"/>
          <a:ext cx="3706471" cy="266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264200" imgH="2664000" progId="Visio.Drawing.11">
                  <p:embed/>
                </p:oleObj>
              </mc:Choice>
              <mc:Fallback>
                <p:oleObj name="Visio" r:id="rId2" imgW="4264200" imgH="2664000" progId="Visio.Drawing.1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8745" y="569026"/>
                        <a:ext cx="3706471" cy="2663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0" grpId="0"/>
      <p:bldP spid="29" grpId="0"/>
      <p:bldP spid="30" grpId="0"/>
      <p:bldP spid="31" grpId="0"/>
      <p:bldP spid="32" grpId="0"/>
      <p:bldP spid="41" grpId="0"/>
      <p:bldP spid="42" grpId="0"/>
      <p:bldP spid="43" grpId="0"/>
      <p:bldP spid="44" grpId="0"/>
      <p:bldP spid="53" grpId="0"/>
      <p:bldP spid="54" grpId="0"/>
      <p:bldP spid="55" grpId="0"/>
      <p:bldP spid="56" grpId="0"/>
      <p:bldP spid="73" grpId="0"/>
      <p:bldP spid="74" grpId="0"/>
      <p:bldP spid="75" grpId="0"/>
      <p:bldP spid="76" grpId="0"/>
      <p:bldP spid="78" grpId="0"/>
      <p:bldP spid="7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28600"/>
            <a:ext cx="8839200" cy="6248400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rgbClr val="C00000"/>
                </a:solidFill>
              </a:rPr>
              <a:t>Advantages of unipolar voltage switching PWM scheme.</a:t>
            </a:r>
          </a:p>
          <a:p>
            <a:endParaRPr lang="en-US" sz="2800" b="1" baseline="-25000" dirty="0"/>
          </a:p>
          <a:p>
            <a:r>
              <a:rPr lang="en-US" sz="2800" b="1" baseline="-25000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Number of pulses in V</a:t>
            </a:r>
            <a:r>
              <a:rPr lang="en-US" sz="2800" b="1" baseline="-25000" dirty="0">
                <a:solidFill>
                  <a:srgbClr val="00B050"/>
                </a:solidFill>
              </a:rPr>
              <a:t>o  </a:t>
            </a:r>
            <a:r>
              <a:rPr lang="en-US" sz="2800" b="1" dirty="0">
                <a:solidFill>
                  <a:srgbClr val="00B050"/>
                </a:solidFill>
              </a:rPr>
              <a:t>is twice compared to that in bipolar PWM scheme</a:t>
            </a:r>
            <a:r>
              <a:rPr lang="en-US" sz="2800" b="1" dirty="0">
                <a:solidFill>
                  <a:srgbClr val="C00000"/>
                </a:solidFill>
              </a:rPr>
              <a:t>.  </a:t>
            </a:r>
          </a:p>
          <a:p>
            <a:endParaRPr lang="en-US" sz="2800" b="1" dirty="0">
              <a:solidFill>
                <a:srgbClr val="C00000"/>
              </a:solidFill>
            </a:endParaRPr>
          </a:p>
          <a:p>
            <a:r>
              <a:rPr lang="en-US" sz="2800" b="1" dirty="0">
                <a:solidFill>
                  <a:srgbClr val="C00000"/>
                </a:solidFill>
              </a:rPr>
              <a:t>Harmonics appear at the sidebands of 2m</a:t>
            </a:r>
            <a:r>
              <a:rPr lang="en-US" sz="2800" b="1" baseline="-25000" dirty="0">
                <a:solidFill>
                  <a:srgbClr val="C00000"/>
                </a:solidFill>
              </a:rPr>
              <a:t>f</a:t>
            </a:r>
            <a:r>
              <a:rPr lang="en-US" sz="2800" b="1" dirty="0">
                <a:solidFill>
                  <a:srgbClr val="C00000"/>
                </a:solidFill>
              </a:rPr>
              <a:t>, 4m</a:t>
            </a:r>
            <a:r>
              <a:rPr lang="en-US" sz="2800" b="1" baseline="-25000" dirty="0">
                <a:solidFill>
                  <a:srgbClr val="C00000"/>
                </a:solidFill>
              </a:rPr>
              <a:t>f</a:t>
            </a:r>
            <a:r>
              <a:rPr lang="en-US" sz="2800" b="1" dirty="0">
                <a:solidFill>
                  <a:srgbClr val="C00000"/>
                </a:solidFill>
              </a:rPr>
              <a:t>, 6m</a:t>
            </a:r>
            <a:r>
              <a:rPr lang="en-US" sz="2800" b="1" baseline="-25000" dirty="0">
                <a:solidFill>
                  <a:srgbClr val="C00000"/>
                </a:solidFill>
              </a:rPr>
              <a:t>f</a:t>
            </a:r>
            <a:r>
              <a:rPr lang="en-US" sz="2800" b="1" dirty="0">
                <a:solidFill>
                  <a:srgbClr val="C00000"/>
                </a:solidFill>
              </a:rPr>
              <a:t>   etc</a:t>
            </a:r>
          </a:p>
          <a:p>
            <a:endParaRPr lang="en-US" sz="2800" b="1" dirty="0">
              <a:solidFill>
                <a:srgbClr val="00B050"/>
              </a:solidFill>
            </a:endParaRPr>
          </a:p>
          <a:p>
            <a:r>
              <a:rPr lang="en-US" sz="2800" b="1" dirty="0">
                <a:solidFill>
                  <a:srgbClr val="00B050"/>
                </a:solidFill>
              </a:rPr>
              <a:t>In each switching, output voltage jump is only </a:t>
            </a:r>
            <a:r>
              <a:rPr lang="en-US" sz="2800" b="1" dirty="0" err="1"/>
              <a:t>V</a:t>
            </a:r>
            <a:r>
              <a:rPr lang="en-US" sz="2800" b="1" baseline="-25000" dirty="0" err="1"/>
              <a:t>d</a:t>
            </a:r>
            <a:endParaRPr lang="en-US" sz="2800" b="1" baseline="-25000" dirty="0"/>
          </a:p>
          <a:p>
            <a:r>
              <a:rPr lang="en-US" sz="2800" b="1" dirty="0">
                <a:solidFill>
                  <a:srgbClr val="00B050"/>
                </a:solidFill>
              </a:rPr>
              <a:t>compared to   </a:t>
            </a:r>
            <a:r>
              <a:rPr lang="en-US" sz="2800" b="1" dirty="0"/>
              <a:t>2</a:t>
            </a:r>
            <a:r>
              <a:rPr lang="en-US" sz="2800" b="1" baseline="-25000" dirty="0"/>
              <a:t> </a:t>
            </a:r>
            <a:r>
              <a:rPr lang="en-US" sz="2800" b="1" dirty="0" err="1"/>
              <a:t>V</a:t>
            </a:r>
            <a:r>
              <a:rPr lang="en-US" sz="2800" b="1" baseline="-25000" dirty="0" err="1"/>
              <a:t>d</a:t>
            </a:r>
            <a:r>
              <a:rPr lang="en-US" sz="2800" b="1" baseline="-25000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 in bipolar PWM</a:t>
            </a:r>
            <a:endParaRPr lang="en-US" sz="2800" b="1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246348" y="188640"/>
            <a:ext cx="5122912" cy="216024"/>
          </a:xfrm>
        </p:spPr>
        <p:txBody>
          <a:bodyPr>
            <a:normAutofit fontScale="90000"/>
          </a:bodyPr>
          <a:lstStyle/>
          <a:p>
            <a:r>
              <a:rPr lang="en-US" sz="3200" b="1" u="sng" dirty="0">
                <a:solidFill>
                  <a:srgbClr val="FF0000"/>
                </a:solidFill>
              </a:rPr>
              <a:t>SPWM in Three Phase Inverters</a:t>
            </a:r>
            <a:endParaRPr lang="en-US" sz="3200" dirty="0"/>
          </a:p>
        </p:txBody>
      </p:sp>
      <p:pic>
        <p:nvPicPr>
          <p:cNvPr id="6451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295400"/>
            <a:ext cx="3975100" cy="298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786578" y="3282735"/>
            <a:ext cx="35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/</a:t>
            </a:r>
          </a:p>
          <a:p>
            <a:r>
              <a:rPr lang="en-US" b="1" dirty="0"/>
              <a:t>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Three control signals </a:t>
            </a:r>
          </a:p>
          <a:p>
            <a:r>
              <a:rPr lang="en-US" sz="2400" dirty="0" err="1">
                <a:solidFill>
                  <a:srgbClr val="7030A0"/>
                </a:solidFill>
              </a:rPr>
              <a:t>V</a:t>
            </a:r>
            <a:r>
              <a:rPr lang="en-US" sz="2400" baseline="-25000" dirty="0" err="1">
                <a:solidFill>
                  <a:srgbClr val="7030A0"/>
                </a:solidFill>
              </a:rPr>
              <a:t>controlA</a:t>
            </a:r>
            <a:r>
              <a:rPr lang="en-US" sz="2400" baseline="-25000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rgbClr val="7030A0"/>
                </a:solidFill>
              </a:rPr>
              <a:t>, </a:t>
            </a:r>
            <a:r>
              <a:rPr lang="en-US" sz="2400" dirty="0" err="1">
                <a:solidFill>
                  <a:srgbClr val="7030A0"/>
                </a:solidFill>
              </a:rPr>
              <a:t>V</a:t>
            </a:r>
            <a:r>
              <a:rPr lang="en-US" sz="2400" baseline="-25000" dirty="0" err="1">
                <a:solidFill>
                  <a:srgbClr val="7030A0"/>
                </a:solidFill>
              </a:rPr>
              <a:t>controlB</a:t>
            </a:r>
            <a:r>
              <a:rPr lang="en-US" sz="2400" baseline="-25000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rgbClr val="7030A0"/>
                </a:solidFill>
              </a:rPr>
              <a:t> and </a:t>
            </a:r>
            <a:r>
              <a:rPr lang="en-US" sz="2400" dirty="0" err="1">
                <a:solidFill>
                  <a:srgbClr val="7030A0"/>
                </a:solidFill>
              </a:rPr>
              <a:t>V</a:t>
            </a:r>
            <a:r>
              <a:rPr lang="en-US" sz="2400" baseline="-25000" dirty="0" err="1">
                <a:solidFill>
                  <a:srgbClr val="7030A0"/>
                </a:solidFill>
              </a:rPr>
              <a:t>controlC</a:t>
            </a:r>
            <a:r>
              <a:rPr lang="en-US" sz="2400" baseline="-25000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</a:p>
          <a:p>
            <a:endParaRPr lang="en-US" sz="2400" dirty="0">
              <a:solidFill>
                <a:srgbClr val="00B050"/>
              </a:solidFill>
            </a:endParaRPr>
          </a:p>
          <a:p>
            <a:r>
              <a:rPr lang="en-US" sz="2400" dirty="0">
                <a:solidFill>
                  <a:srgbClr val="00B050"/>
                </a:solidFill>
              </a:rPr>
              <a:t>are used for the control of</a:t>
            </a:r>
          </a:p>
          <a:p>
            <a:r>
              <a:rPr lang="en-US" sz="2400" dirty="0">
                <a:solidFill>
                  <a:srgbClr val="00B050"/>
                </a:solidFill>
              </a:rPr>
              <a:t> legs A, B and C respectively.</a:t>
            </a:r>
          </a:p>
          <a:p>
            <a:pPr marL="0" indent="0">
              <a:buNone/>
            </a:pPr>
            <a:endParaRPr lang="en-US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IN" sz="24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-180528" y="188640"/>
            <a:ext cx="5554960" cy="396280"/>
          </a:xfrm>
        </p:spPr>
        <p:txBody>
          <a:bodyPr>
            <a:normAutofit fontScale="90000"/>
          </a:bodyPr>
          <a:lstStyle/>
          <a:p>
            <a:r>
              <a:rPr lang="en-US" sz="3200" b="1" u="sng" dirty="0">
                <a:solidFill>
                  <a:srgbClr val="FF0000"/>
                </a:solidFill>
              </a:rPr>
              <a:t>SPWM in Three Phase Inverters</a:t>
            </a:r>
            <a:endParaRPr lang="en-US" sz="3200" dirty="0"/>
          </a:p>
        </p:txBody>
      </p:sp>
      <p:pic>
        <p:nvPicPr>
          <p:cNvPr id="6451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8345" y="160186"/>
            <a:ext cx="3975100" cy="298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724128" y="2132856"/>
            <a:ext cx="35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/</a:t>
            </a:r>
          </a:p>
          <a:p>
            <a:r>
              <a:rPr lang="en-US" b="1" dirty="0"/>
              <a:t>N</a:t>
            </a:r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71586"/>
            <a:ext cx="4536504" cy="49657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107570" y="3187070"/>
            <a:ext cx="3779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B050"/>
                </a:solidFill>
              </a:rPr>
              <a:t>When </a:t>
            </a:r>
            <a:r>
              <a:rPr lang="en-US" b="1" dirty="0" err="1">
                <a:solidFill>
                  <a:srgbClr val="00B050"/>
                </a:solidFill>
              </a:rPr>
              <a:t>V</a:t>
            </a:r>
            <a:r>
              <a:rPr lang="en-US" b="1" baseline="-25000" dirty="0" err="1">
                <a:solidFill>
                  <a:srgbClr val="00B050"/>
                </a:solidFill>
              </a:rPr>
              <a:t>controlA</a:t>
            </a:r>
            <a:r>
              <a:rPr lang="en-US" b="1" dirty="0">
                <a:solidFill>
                  <a:srgbClr val="00B050"/>
                </a:solidFill>
              </a:rPr>
              <a:t> &gt;  </a:t>
            </a:r>
            <a:r>
              <a:rPr lang="en-US" b="1" dirty="0" err="1">
                <a:solidFill>
                  <a:srgbClr val="00B050"/>
                </a:solidFill>
              </a:rPr>
              <a:t>V</a:t>
            </a:r>
            <a:r>
              <a:rPr lang="en-US" b="1" baseline="-25000" dirty="0" err="1">
                <a:solidFill>
                  <a:srgbClr val="00B050"/>
                </a:solidFill>
              </a:rPr>
              <a:t>tri</a:t>
            </a:r>
            <a:r>
              <a:rPr lang="en-US" b="1" dirty="0">
                <a:solidFill>
                  <a:srgbClr val="00B050"/>
                </a:solidFill>
              </a:rPr>
              <a:t>,    T</a:t>
            </a:r>
            <a:r>
              <a:rPr lang="en-US" b="1" baseline="-25000" dirty="0">
                <a:solidFill>
                  <a:srgbClr val="00B050"/>
                </a:solidFill>
              </a:rPr>
              <a:t>A+</a:t>
            </a:r>
            <a:r>
              <a:rPr lang="en-US" b="1" dirty="0">
                <a:solidFill>
                  <a:srgbClr val="00B050"/>
                </a:solidFill>
              </a:rPr>
              <a:t> is on V</a:t>
            </a:r>
            <a:r>
              <a:rPr lang="en-US" b="1" baseline="-25000" dirty="0">
                <a:solidFill>
                  <a:srgbClr val="00B050"/>
                </a:solidFill>
              </a:rPr>
              <a:t>AN </a:t>
            </a:r>
            <a:r>
              <a:rPr lang="en-US" b="1" dirty="0">
                <a:solidFill>
                  <a:srgbClr val="00B050"/>
                </a:solidFill>
              </a:rPr>
              <a:t>=</a:t>
            </a:r>
            <a:r>
              <a:rPr lang="en-US" b="1" dirty="0" err="1">
                <a:solidFill>
                  <a:srgbClr val="00B050"/>
                </a:solidFill>
              </a:rPr>
              <a:t>V</a:t>
            </a:r>
            <a:r>
              <a:rPr lang="en-US" b="1" baseline="-25000" dirty="0" err="1">
                <a:solidFill>
                  <a:srgbClr val="00B050"/>
                </a:solidFill>
              </a:rPr>
              <a:t>d</a:t>
            </a:r>
            <a:endParaRPr lang="en-US" b="1" baseline="-25000" dirty="0">
              <a:solidFill>
                <a:srgbClr val="00B050"/>
              </a:solidFill>
            </a:endParaRPr>
          </a:p>
          <a:p>
            <a:endParaRPr lang="en-US" b="1" baseline="-25000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        </a:t>
            </a:r>
            <a:r>
              <a:rPr lang="en-US" b="1" dirty="0" err="1">
                <a:solidFill>
                  <a:srgbClr val="00B050"/>
                </a:solidFill>
              </a:rPr>
              <a:t>V</a:t>
            </a:r>
            <a:r>
              <a:rPr lang="en-US" b="1" baseline="-25000" dirty="0" err="1">
                <a:solidFill>
                  <a:srgbClr val="00B050"/>
                </a:solidFill>
              </a:rPr>
              <a:t>controlA</a:t>
            </a:r>
            <a:r>
              <a:rPr lang="en-US" b="1" dirty="0">
                <a:solidFill>
                  <a:srgbClr val="00B050"/>
                </a:solidFill>
              </a:rPr>
              <a:t>  &lt;  </a:t>
            </a:r>
            <a:r>
              <a:rPr lang="en-US" b="1" dirty="0" err="1">
                <a:solidFill>
                  <a:srgbClr val="00B050"/>
                </a:solidFill>
              </a:rPr>
              <a:t>V</a:t>
            </a:r>
            <a:r>
              <a:rPr lang="en-US" b="1" baseline="-25000" dirty="0" err="1">
                <a:solidFill>
                  <a:srgbClr val="00B050"/>
                </a:solidFill>
              </a:rPr>
              <a:t>tri</a:t>
            </a:r>
            <a:r>
              <a:rPr lang="en-US" b="1" dirty="0">
                <a:solidFill>
                  <a:srgbClr val="00B050"/>
                </a:solidFill>
              </a:rPr>
              <a:t>,    T</a:t>
            </a:r>
            <a:r>
              <a:rPr lang="en-US" b="1" baseline="-25000" dirty="0">
                <a:solidFill>
                  <a:srgbClr val="00B050"/>
                </a:solidFill>
              </a:rPr>
              <a:t>A-</a:t>
            </a:r>
            <a:r>
              <a:rPr lang="en-US" b="1" dirty="0">
                <a:solidFill>
                  <a:srgbClr val="00B050"/>
                </a:solidFill>
              </a:rPr>
              <a:t> is on V</a:t>
            </a:r>
            <a:r>
              <a:rPr lang="en-US" b="1" baseline="-25000" dirty="0">
                <a:solidFill>
                  <a:srgbClr val="00B050"/>
                </a:solidFill>
              </a:rPr>
              <a:t>AN </a:t>
            </a:r>
            <a:r>
              <a:rPr lang="en-US" b="1" dirty="0">
                <a:solidFill>
                  <a:srgbClr val="00B050"/>
                </a:solidFill>
              </a:rPr>
              <a:t>= 0</a:t>
            </a:r>
            <a:endParaRPr lang="en-US" b="1" baseline="-25000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76056" y="4164336"/>
            <a:ext cx="4759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When </a:t>
            </a:r>
            <a:r>
              <a:rPr lang="en-US" b="1" dirty="0" err="1">
                <a:solidFill>
                  <a:srgbClr val="0070C0"/>
                </a:solidFill>
              </a:rPr>
              <a:t>V</a:t>
            </a:r>
            <a:r>
              <a:rPr lang="en-US" b="1" baseline="-25000" dirty="0" err="1">
                <a:solidFill>
                  <a:srgbClr val="0070C0"/>
                </a:solidFill>
              </a:rPr>
              <a:t>controlB</a:t>
            </a:r>
            <a:r>
              <a:rPr lang="en-US" b="1" dirty="0">
                <a:solidFill>
                  <a:srgbClr val="0070C0"/>
                </a:solidFill>
              </a:rPr>
              <a:t>  &gt;  </a:t>
            </a:r>
            <a:r>
              <a:rPr lang="en-US" b="1" dirty="0" err="1">
                <a:solidFill>
                  <a:srgbClr val="0070C0"/>
                </a:solidFill>
              </a:rPr>
              <a:t>V</a:t>
            </a:r>
            <a:r>
              <a:rPr lang="en-US" b="1" baseline="-25000" dirty="0" err="1">
                <a:solidFill>
                  <a:srgbClr val="0070C0"/>
                </a:solidFill>
              </a:rPr>
              <a:t>tri</a:t>
            </a:r>
            <a:r>
              <a:rPr lang="en-US" b="1" dirty="0">
                <a:solidFill>
                  <a:srgbClr val="0070C0"/>
                </a:solidFill>
              </a:rPr>
              <a:t>,    T</a:t>
            </a:r>
            <a:r>
              <a:rPr lang="en-US" b="1" baseline="-25000" dirty="0">
                <a:solidFill>
                  <a:srgbClr val="0070C0"/>
                </a:solidFill>
              </a:rPr>
              <a:t>B+</a:t>
            </a:r>
            <a:r>
              <a:rPr lang="en-US" b="1" dirty="0">
                <a:solidFill>
                  <a:srgbClr val="0070C0"/>
                </a:solidFill>
              </a:rPr>
              <a:t> is on V</a:t>
            </a:r>
            <a:r>
              <a:rPr lang="en-US" b="1" baseline="-25000" dirty="0">
                <a:solidFill>
                  <a:srgbClr val="0070C0"/>
                </a:solidFill>
              </a:rPr>
              <a:t>BN </a:t>
            </a:r>
            <a:r>
              <a:rPr lang="en-US" b="1" dirty="0">
                <a:solidFill>
                  <a:srgbClr val="0070C0"/>
                </a:solidFill>
              </a:rPr>
              <a:t>= </a:t>
            </a:r>
            <a:r>
              <a:rPr lang="en-US" b="1" dirty="0" err="1">
                <a:solidFill>
                  <a:srgbClr val="0070C0"/>
                </a:solidFill>
              </a:rPr>
              <a:t>V</a:t>
            </a:r>
            <a:r>
              <a:rPr lang="en-US" b="1" baseline="-25000" dirty="0" err="1">
                <a:solidFill>
                  <a:srgbClr val="0070C0"/>
                </a:solidFill>
              </a:rPr>
              <a:t>d</a:t>
            </a:r>
            <a:endParaRPr lang="en-US" b="1" baseline="-25000" dirty="0">
              <a:solidFill>
                <a:srgbClr val="0070C0"/>
              </a:solidFill>
            </a:endParaRPr>
          </a:p>
          <a:p>
            <a:endParaRPr lang="en-US" b="1" baseline="-25000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           </a:t>
            </a:r>
            <a:r>
              <a:rPr lang="en-US" b="1" dirty="0" err="1">
                <a:solidFill>
                  <a:srgbClr val="0070C0"/>
                </a:solidFill>
              </a:rPr>
              <a:t>V</a:t>
            </a:r>
            <a:r>
              <a:rPr lang="en-US" b="1" baseline="-25000" dirty="0" err="1">
                <a:solidFill>
                  <a:srgbClr val="0070C0"/>
                </a:solidFill>
              </a:rPr>
              <a:t>controlB</a:t>
            </a:r>
            <a:r>
              <a:rPr lang="en-US" b="1" dirty="0">
                <a:solidFill>
                  <a:srgbClr val="0070C0"/>
                </a:solidFill>
              </a:rPr>
              <a:t>  &lt;  </a:t>
            </a:r>
            <a:r>
              <a:rPr lang="en-US" b="1" dirty="0" err="1">
                <a:solidFill>
                  <a:srgbClr val="0070C0"/>
                </a:solidFill>
              </a:rPr>
              <a:t>V</a:t>
            </a:r>
            <a:r>
              <a:rPr lang="en-US" b="1" baseline="-25000" dirty="0" err="1">
                <a:solidFill>
                  <a:srgbClr val="0070C0"/>
                </a:solidFill>
              </a:rPr>
              <a:t>tri</a:t>
            </a:r>
            <a:r>
              <a:rPr lang="en-US" b="1" dirty="0">
                <a:solidFill>
                  <a:srgbClr val="0070C0"/>
                </a:solidFill>
              </a:rPr>
              <a:t>,    T</a:t>
            </a:r>
            <a:r>
              <a:rPr lang="en-US" b="1" baseline="-25000" dirty="0">
                <a:solidFill>
                  <a:srgbClr val="0070C0"/>
                </a:solidFill>
              </a:rPr>
              <a:t>B-</a:t>
            </a:r>
            <a:r>
              <a:rPr lang="en-US" b="1" dirty="0">
                <a:solidFill>
                  <a:srgbClr val="0070C0"/>
                </a:solidFill>
              </a:rPr>
              <a:t> is on V</a:t>
            </a:r>
            <a:r>
              <a:rPr lang="en-US" b="1" baseline="-25000" dirty="0">
                <a:solidFill>
                  <a:srgbClr val="0070C0"/>
                </a:solidFill>
              </a:rPr>
              <a:t>BN </a:t>
            </a:r>
            <a:r>
              <a:rPr lang="en-US" b="1" dirty="0">
                <a:solidFill>
                  <a:srgbClr val="0070C0"/>
                </a:solidFill>
              </a:rPr>
              <a:t>= 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07570" y="5200824"/>
            <a:ext cx="4759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030A0"/>
                </a:solidFill>
              </a:rPr>
              <a:t>When </a:t>
            </a:r>
            <a:r>
              <a:rPr lang="en-US" b="1" dirty="0" err="1">
                <a:solidFill>
                  <a:srgbClr val="7030A0"/>
                </a:solidFill>
              </a:rPr>
              <a:t>V</a:t>
            </a:r>
            <a:r>
              <a:rPr lang="en-US" b="1" baseline="-25000" dirty="0" err="1">
                <a:solidFill>
                  <a:srgbClr val="7030A0"/>
                </a:solidFill>
              </a:rPr>
              <a:t>controlC</a:t>
            </a:r>
            <a:r>
              <a:rPr lang="en-US" b="1" dirty="0">
                <a:solidFill>
                  <a:srgbClr val="7030A0"/>
                </a:solidFill>
              </a:rPr>
              <a:t>  &gt;  </a:t>
            </a:r>
            <a:r>
              <a:rPr lang="en-US" b="1" dirty="0" err="1">
                <a:solidFill>
                  <a:srgbClr val="7030A0"/>
                </a:solidFill>
              </a:rPr>
              <a:t>V</a:t>
            </a:r>
            <a:r>
              <a:rPr lang="en-US" b="1" baseline="-25000" dirty="0" err="1">
                <a:solidFill>
                  <a:srgbClr val="7030A0"/>
                </a:solidFill>
              </a:rPr>
              <a:t>tri</a:t>
            </a:r>
            <a:r>
              <a:rPr lang="en-US" b="1" dirty="0">
                <a:solidFill>
                  <a:srgbClr val="7030A0"/>
                </a:solidFill>
              </a:rPr>
              <a:t>,    T</a:t>
            </a:r>
            <a:r>
              <a:rPr lang="en-US" b="1" baseline="-25000" dirty="0">
                <a:solidFill>
                  <a:srgbClr val="7030A0"/>
                </a:solidFill>
              </a:rPr>
              <a:t>C+</a:t>
            </a:r>
            <a:r>
              <a:rPr lang="en-US" b="1" dirty="0">
                <a:solidFill>
                  <a:srgbClr val="7030A0"/>
                </a:solidFill>
              </a:rPr>
              <a:t> is on V</a:t>
            </a:r>
            <a:r>
              <a:rPr lang="en-US" b="1" baseline="-25000" dirty="0">
                <a:solidFill>
                  <a:srgbClr val="7030A0"/>
                </a:solidFill>
              </a:rPr>
              <a:t>CN </a:t>
            </a:r>
            <a:r>
              <a:rPr lang="en-US" b="1" dirty="0">
                <a:solidFill>
                  <a:srgbClr val="7030A0"/>
                </a:solidFill>
              </a:rPr>
              <a:t>= </a:t>
            </a:r>
            <a:r>
              <a:rPr lang="en-US" b="1" dirty="0" err="1">
                <a:solidFill>
                  <a:srgbClr val="7030A0"/>
                </a:solidFill>
              </a:rPr>
              <a:t>V</a:t>
            </a:r>
            <a:r>
              <a:rPr lang="en-US" b="1" baseline="-25000" dirty="0" err="1">
                <a:solidFill>
                  <a:srgbClr val="7030A0"/>
                </a:solidFill>
              </a:rPr>
              <a:t>d</a:t>
            </a:r>
            <a:endParaRPr lang="en-US" b="1" baseline="-25000" dirty="0">
              <a:solidFill>
                <a:srgbClr val="7030A0"/>
              </a:solidFill>
            </a:endParaRPr>
          </a:p>
          <a:p>
            <a:endParaRPr lang="en-US" b="1" baseline="-25000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           </a:t>
            </a:r>
            <a:r>
              <a:rPr lang="en-US" b="1" dirty="0" err="1">
                <a:solidFill>
                  <a:srgbClr val="7030A0"/>
                </a:solidFill>
              </a:rPr>
              <a:t>V</a:t>
            </a:r>
            <a:r>
              <a:rPr lang="en-US" b="1" baseline="-25000" dirty="0" err="1">
                <a:solidFill>
                  <a:srgbClr val="7030A0"/>
                </a:solidFill>
              </a:rPr>
              <a:t>controlC</a:t>
            </a:r>
            <a:r>
              <a:rPr lang="en-US" b="1" dirty="0">
                <a:solidFill>
                  <a:srgbClr val="7030A0"/>
                </a:solidFill>
              </a:rPr>
              <a:t>  &lt;  </a:t>
            </a:r>
            <a:r>
              <a:rPr lang="en-US" b="1" dirty="0" err="1">
                <a:solidFill>
                  <a:srgbClr val="7030A0"/>
                </a:solidFill>
              </a:rPr>
              <a:t>V</a:t>
            </a:r>
            <a:r>
              <a:rPr lang="en-US" b="1" baseline="-25000" dirty="0" err="1">
                <a:solidFill>
                  <a:srgbClr val="7030A0"/>
                </a:solidFill>
              </a:rPr>
              <a:t>tri</a:t>
            </a:r>
            <a:r>
              <a:rPr lang="en-US" b="1" dirty="0">
                <a:solidFill>
                  <a:srgbClr val="7030A0"/>
                </a:solidFill>
              </a:rPr>
              <a:t>,    T</a:t>
            </a:r>
            <a:r>
              <a:rPr lang="en-US" b="1" baseline="-25000" dirty="0">
                <a:solidFill>
                  <a:srgbClr val="7030A0"/>
                </a:solidFill>
              </a:rPr>
              <a:t>C-</a:t>
            </a:r>
            <a:r>
              <a:rPr lang="en-US" b="1" dirty="0">
                <a:solidFill>
                  <a:srgbClr val="7030A0"/>
                </a:solidFill>
              </a:rPr>
              <a:t> is on V</a:t>
            </a:r>
            <a:r>
              <a:rPr lang="en-US" b="1" baseline="-25000" dirty="0">
                <a:solidFill>
                  <a:srgbClr val="7030A0"/>
                </a:solidFill>
              </a:rPr>
              <a:t>CN </a:t>
            </a:r>
            <a:r>
              <a:rPr lang="en-US" b="1" dirty="0">
                <a:solidFill>
                  <a:srgbClr val="7030A0"/>
                </a:solidFill>
              </a:rPr>
              <a:t>= 0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52646" y="6258137"/>
            <a:ext cx="156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</a:rPr>
              <a:t>V</a:t>
            </a:r>
            <a:r>
              <a:rPr lang="en-US" b="1" baseline="-25000" dirty="0">
                <a:solidFill>
                  <a:srgbClr val="C00000"/>
                </a:solidFill>
              </a:rPr>
              <a:t>AB </a:t>
            </a:r>
            <a:r>
              <a:rPr lang="en-US" b="1" dirty="0">
                <a:solidFill>
                  <a:srgbClr val="C00000"/>
                </a:solidFill>
              </a:rPr>
              <a:t>= V</a:t>
            </a:r>
            <a:r>
              <a:rPr lang="en-US" b="1" baseline="-25000" dirty="0">
                <a:solidFill>
                  <a:srgbClr val="C00000"/>
                </a:solidFill>
              </a:rPr>
              <a:t>AN </a:t>
            </a:r>
            <a:r>
              <a:rPr lang="en-US" b="1" dirty="0">
                <a:solidFill>
                  <a:srgbClr val="C00000"/>
                </a:solidFill>
              </a:rPr>
              <a:t>- V</a:t>
            </a:r>
            <a:r>
              <a:rPr lang="en-US" b="1" baseline="-25000" dirty="0">
                <a:solidFill>
                  <a:srgbClr val="C00000"/>
                </a:solidFill>
              </a:rPr>
              <a:t>BN</a:t>
            </a:r>
            <a:r>
              <a:rPr lang="en-US" b="1" dirty="0">
                <a:solidFill>
                  <a:srgbClr val="C00000"/>
                </a:solidFill>
              </a:rPr>
              <a:t>     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15608" y="6237312"/>
            <a:ext cx="202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V</a:t>
            </a:r>
            <a:r>
              <a:rPr lang="en-US" b="1" baseline="-25000" dirty="0">
                <a:solidFill>
                  <a:srgbClr val="00B050"/>
                </a:solidFill>
              </a:rPr>
              <a:t>BC </a:t>
            </a:r>
            <a:r>
              <a:rPr lang="en-US" b="1" dirty="0">
                <a:solidFill>
                  <a:srgbClr val="00B050"/>
                </a:solidFill>
              </a:rPr>
              <a:t>= V</a:t>
            </a:r>
            <a:r>
              <a:rPr lang="en-US" b="1" baseline="-25000" dirty="0">
                <a:solidFill>
                  <a:srgbClr val="00B050"/>
                </a:solidFill>
              </a:rPr>
              <a:t>BN </a:t>
            </a:r>
            <a:r>
              <a:rPr lang="en-US" b="1" dirty="0">
                <a:solidFill>
                  <a:srgbClr val="00B050"/>
                </a:solidFill>
              </a:rPr>
              <a:t>– V</a:t>
            </a:r>
            <a:r>
              <a:rPr lang="en-US" b="1" baseline="-25000" dirty="0">
                <a:solidFill>
                  <a:srgbClr val="00B050"/>
                </a:solidFill>
              </a:rPr>
              <a:t>CN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07907" y="6237312"/>
            <a:ext cx="156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V</a:t>
            </a:r>
            <a:r>
              <a:rPr lang="en-US" b="1" baseline="-25000" dirty="0">
                <a:solidFill>
                  <a:srgbClr val="0070C0"/>
                </a:solidFill>
              </a:rPr>
              <a:t>CA </a:t>
            </a:r>
            <a:r>
              <a:rPr lang="en-US" b="1" dirty="0">
                <a:solidFill>
                  <a:srgbClr val="0070C0"/>
                </a:solidFill>
              </a:rPr>
              <a:t>= V</a:t>
            </a:r>
            <a:r>
              <a:rPr lang="en-US" b="1" baseline="-25000" dirty="0">
                <a:solidFill>
                  <a:srgbClr val="0070C0"/>
                </a:solidFill>
              </a:rPr>
              <a:t>CN </a:t>
            </a:r>
            <a:r>
              <a:rPr lang="en-US" b="1" dirty="0">
                <a:solidFill>
                  <a:srgbClr val="0070C0"/>
                </a:solidFill>
              </a:rPr>
              <a:t>- V</a:t>
            </a:r>
            <a:r>
              <a:rPr lang="en-US" b="1" baseline="-25000" dirty="0">
                <a:solidFill>
                  <a:srgbClr val="0070C0"/>
                </a:solidFill>
              </a:rPr>
              <a:t>AN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21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411162"/>
          </a:xfrm>
        </p:spPr>
        <p:txBody>
          <a:bodyPr>
            <a:normAutofit fontScale="90000"/>
          </a:bodyPr>
          <a:lstStyle/>
          <a:p>
            <a:br>
              <a:rPr lang="en-US" sz="3600" b="1" u="sng" dirty="0"/>
            </a:br>
            <a:r>
              <a:rPr lang="en-US" sz="3100" b="1" u="sng" dirty="0">
                <a:solidFill>
                  <a:srgbClr val="C00000"/>
                </a:solidFill>
              </a:rPr>
              <a:t>SYMMETRICAL MULTIPLE PULSE WIDTH MODULATION</a:t>
            </a:r>
            <a:br>
              <a:rPr lang="en-US" sz="3100" dirty="0">
                <a:solidFill>
                  <a:srgbClr val="C00000"/>
                </a:solidFill>
              </a:rPr>
            </a:br>
            <a:endParaRPr lang="en-US" sz="31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686800" cy="5668963"/>
          </a:xfrm>
        </p:spPr>
        <p:txBody>
          <a:bodyPr/>
          <a:lstStyle/>
          <a:p>
            <a:r>
              <a:rPr lang="en-US" sz="2400" b="1" dirty="0">
                <a:solidFill>
                  <a:srgbClr val="0070C0"/>
                </a:solidFill>
              </a:rPr>
              <a:t>Several pulses per half cycle are made.  </a:t>
            </a:r>
          </a:p>
          <a:p>
            <a:pPr algn="just"/>
            <a:r>
              <a:rPr lang="en-US" sz="2400" b="1" dirty="0">
                <a:solidFill>
                  <a:srgbClr val="00B050"/>
                </a:solidFill>
              </a:rPr>
              <a:t>A dc control signal of variable magnitude </a:t>
            </a:r>
            <a:r>
              <a:rPr lang="en-US" sz="2400" b="1" dirty="0">
                <a:solidFill>
                  <a:srgbClr val="FF0000"/>
                </a:solidFill>
              </a:rPr>
              <a:t>A</a:t>
            </a:r>
            <a:r>
              <a:rPr lang="en-US" sz="2400" b="1" dirty="0">
                <a:solidFill>
                  <a:srgbClr val="00B050"/>
                </a:solidFill>
              </a:rPr>
              <a:t> is compared with a triangular wave of magnitude </a:t>
            </a:r>
            <a:r>
              <a:rPr lang="en-US" sz="2400" b="1" dirty="0">
                <a:solidFill>
                  <a:srgbClr val="FF0000"/>
                </a:solidFill>
              </a:rPr>
              <a:t>A</a:t>
            </a:r>
            <a:r>
              <a:rPr lang="en-US" sz="2400" b="1" baseline="-25000" dirty="0">
                <a:solidFill>
                  <a:srgbClr val="FF0000"/>
                </a:solidFill>
              </a:rPr>
              <a:t>m </a:t>
            </a:r>
            <a:r>
              <a:rPr lang="en-US" sz="2400" b="1" dirty="0">
                <a:solidFill>
                  <a:srgbClr val="00B050"/>
                </a:solidFill>
              </a:rPr>
              <a:t>in a comparator.  </a:t>
            </a:r>
            <a:endParaRPr lang="en-US" sz="2400" b="1" baseline="30000" dirty="0">
              <a:solidFill>
                <a:srgbClr val="00B050"/>
              </a:solidFill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52600"/>
            <a:ext cx="7848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3968" y="3200400"/>
            <a:ext cx="4191744" cy="3264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52400"/>
            <a:ext cx="8820472" cy="6705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C0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6348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2691" y="404664"/>
            <a:ext cx="4718914" cy="129614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4776269"/>
              </p:ext>
            </p:extLst>
          </p:nvPr>
        </p:nvGraphicFramePr>
        <p:xfrm>
          <a:off x="3903628" y="1946898"/>
          <a:ext cx="5399457" cy="12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7801099" imgH="1964436" progId="Visio.Drawing.11">
                  <p:embed/>
                </p:oleObj>
              </mc:Choice>
              <mc:Fallback>
                <p:oleObj name="Visio" r:id="rId3" imgW="7801099" imgH="1964436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03628" y="1946898"/>
                        <a:ext cx="5399457" cy="12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Content Placeholder 6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404663"/>
            <a:ext cx="4023581" cy="440329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211960" y="3229455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V</a:t>
            </a:r>
            <a:r>
              <a:rPr lang="en-US" b="1" baseline="-25000" dirty="0">
                <a:solidFill>
                  <a:srgbClr val="C00000"/>
                </a:solidFill>
              </a:rPr>
              <a:t>AN</a:t>
            </a:r>
            <a:r>
              <a:rPr lang="en-US" b="1" dirty="0">
                <a:solidFill>
                  <a:srgbClr val="C00000"/>
                </a:solidFill>
              </a:rPr>
              <a:t> and </a:t>
            </a:r>
            <a:r>
              <a:rPr lang="en-US" b="1" dirty="0">
                <a:solidFill>
                  <a:srgbClr val="00B050"/>
                </a:solidFill>
              </a:rPr>
              <a:t>V</a:t>
            </a:r>
            <a:r>
              <a:rPr lang="en-US" b="1" baseline="-25000" dirty="0">
                <a:solidFill>
                  <a:srgbClr val="00B050"/>
                </a:solidFill>
              </a:rPr>
              <a:t>BN </a:t>
            </a:r>
            <a:r>
              <a:rPr lang="en-US" b="1" dirty="0">
                <a:solidFill>
                  <a:srgbClr val="C00000"/>
                </a:solidFill>
              </a:rPr>
              <a:t>consist of a constant voltage </a:t>
            </a:r>
            <a:r>
              <a:rPr lang="en-US" b="1" dirty="0" err="1">
                <a:solidFill>
                  <a:srgbClr val="C00000"/>
                </a:solidFill>
              </a:rPr>
              <a:t>V</a:t>
            </a:r>
            <a:r>
              <a:rPr lang="en-US" b="1" baseline="-25000" dirty="0" err="1">
                <a:solidFill>
                  <a:srgbClr val="C00000"/>
                </a:solidFill>
              </a:rPr>
              <a:t>d</a:t>
            </a:r>
            <a:r>
              <a:rPr lang="en-US" b="1" baseline="-25000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/2 and a bipolar voltage of magnitude </a:t>
            </a:r>
            <a:r>
              <a:rPr lang="en-US" b="1" dirty="0" err="1">
                <a:solidFill>
                  <a:srgbClr val="C00000"/>
                </a:solidFill>
              </a:rPr>
              <a:t>V</a:t>
            </a:r>
            <a:r>
              <a:rPr lang="en-US" b="1" baseline="-25000" dirty="0" err="1">
                <a:solidFill>
                  <a:srgbClr val="C00000"/>
                </a:solidFill>
              </a:rPr>
              <a:t>d</a:t>
            </a:r>
            <a:r>
              <a:rPr lang="en-US" b="1" dirty="0">
                <a:solidFill>
                  <a:srgbClr val="C00000"/>
                </a:solidFill>
              </a:rPr>
              <a:t>/2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11960" y="4161630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Most dominant harmonic in V</a:t>
            </a:r>
            <a:r>
              <a:rPr lang="en-US" b="1" baseline="-25000" dirty="0">
                <a:solidFill>
                  <a:srgbClr val="00B050"/>
                </a:solidFill>
              </a:rPr>
              <a:t>AN</a:t>
            </a:r>
            <a:r>
              <a:rPr lang="en-US" b="1" dirty="0">
                <a:solidFill>
                  <a:srgbClr val="00B050"/>
                </a:solidFill>
              </a:rPr>
              <a:t>  and  V</a:t>
            </a:r>
            <a:r>
              <a:rPr lang="en-US" b="1" baseline="-25000" dirty="0">
                <a:solidFill>
                  <a:srgbClr val="00B050"/>
                </a:solidFill>
              </a:rPr>
              <a:t>BN</a:t>
            </a:r>
            <a:r>
              <a:rPr lang="en-US" b="1" dirty="0">
                <a:solidFill>
                  <a:srgbClr val="00B050"/>
                </a:solidFill>
              </a:rPr>
              <a:t> are of the order of m</a:t>
            </a:r>
            <a:r>
              <a:rPr lang="en-US" b="1" baseline="-25000" dirty="0">
                <a:solidFill>
                  <a:srgbClr val="00B050"/>
                </a:solidFill>
              </a:rPr>
              <a:t>f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55976" y="4909650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Phase difference between </a:t>
            </a:r>
            <a:r>
              <a:rPr lang="en-US" b="1" dirty="0" err="1">
                <a:solidFill>
                  <a:srgbClr val="FF0000"/>
                </a:solidFill>
              </a:rPr>
              <a:t>m</a:t>
            </a:r>
            <a:r>
              <a:rPr lang="en-US" b="1" baseline="-25000" dirty="0" err="1">
                <a:solidFill>
                  <a:srgbClr val="FF0000"/>
                </a:solidFill>
              </a:rPr>
              <a:t>f</a:t>
            </a:r>
            <a:r>
              <a:rPr lang="en-US" b="1" baseline="30000" dirty="0" err="1">
                <a:solidFill>
                  <a:srgbClr val="FF0000"/>
                </a:solidFill>
              </a:rPr>
              <a:t>th</a:t>
            </a:r>
            <a:r>
              <a:rPr lang="en-US" b="1" dirty="0">
                <a:solidFill>
                  <a:srgbClr val="FF0000"/>
                </a:solidFill>
              </a:rPr>
              <a:t> harmonic in V</a:t>
            </a:r>
            <a:r>
              <a:rPr lang="en-US" b="1" baseline="-25000" dirty="0">
                <a:solidFill>
                  <a:srgbClr val="FF0000"/>
                </a:solidFill>
              </a:rPr>
              <a:t>AN</a:t>
            </a:r>
            <a:r>
              <a:rPr lang="en-US" b="1" dirty="0">
                <a:solidFill>
                  <a:srgbClr val="FF0000"/>
                </a:solidFill>
              </a:rPr>
              <a:t>  and </a:t>
            </a:r>
            <a:r>
              <a:rPr lang="en-US" b="1" dirty="0" err="1">
                <a:solidFill>
                  <a:srgbClr val="FF0000"/>
                </a:solidFill>
              </a:rPr>
              <a:t>m</a:t>
            </a:r>
            <a:r>
              <a:rPr lang="en-US" b="1" baseline="-25000" dirty="0" err="1">
                <a:solidFill>
                  <a:srgbClr val="FF0000"/>
                </a:solidFill>
              </a:rPr>
              <a:t>f</a:t>
            </a:r>
            <a:r>
              <a:rPr lang="en-US" b="1" baseline="30000" dirty="0" err="1">
                <a:solidFill>
                  <a:srgbClr val="FF0000"/>
                </a:solidFill>
              </a:rPr>
              <a:t>th</a:t>
            </a:r>
            <a:r>
              <a:rPr lang="en-US" b="1" dirty="0">
                <a:solidFill>
                  <a:srgbClr val="FF0000"/>
                </a:solidFill>
              </a:rPr>
              <a:t> harmonic V</a:t>
            </a:r>
            <a:r>
              <a:rPr lang="en-US" b="1" baseline="-25000" dirty="0">
                <a:solidFill>
                  <a:srgbClr val="FF0000"/>
                </a:solidFill>
              </a:rPr>
              <a:t>BN</a:t>
            </a:r>
            <a:r>
              <a:rPr lang="en-US" b="1" dirty="0">
                <a:solidFill>
                  <a:srgbClr val="FF0000"/>
                </a:solidFill>
              </a:rPr>
              <a:t>  is   (120*m</a:t>
            </a:r>
            <a:r>
              <a:rPr lang="en-US" b="1" baseline="-25000" dirty="0">
                <a:solidFill>
                  <a:srgbClr val="FF0000"/>
                </a:solidFill>
              </a:rPr>
              <a:t>f</a:t>
            </a:r>
            <a:r>
              <a:rPr lang="en-US" b="1" dirty="0">
                <a:solidFill>
                  <a:srgbClr val="FF0000"/>
                </a:solidFill>
              </a:rPr>
              <a:t>).  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33764" y="5925313"/>
            <a:ext cx="417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This is zero if m</a:t>
            </a:r>
            <a:r>
              <a:rPr lang="en-US" b="1" baseline="-25000" dirty="0">
                <a:solidFill>
                  <a:srgbClr val="7030A0"/>
                </a:solidFill>
              </a:rPr>
              <a:t>f</a:t>
            </a:r>
            <a:r>
              <a:rPr lang="en-US" b="1" dirty="0">
                <a:solidFill>
                  <a:srgbClr val="7030A0"/>
                </a:solidFill>
              </a:rPr>
              <a:t> is an odd multiple of 3. 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1876" y="5832980"/>
            <a:ext cx="3662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In line to line voltage V</a:t>
            </a:r>
            <a:r>
              <a:rPr lang="en-US" b="1" baseline="-25000" dirty="0">
                <a:solidFill>
                  <a:srgbClr val="00B050"/>
                </a:solidFill>
              </a:rPr>
              <a:t>AB</a:t>
            </a:r>
            <a:r>
              <a:rPr lang="en-US" b="1" dirty="0">
                <a:solidFill>
                  <a:srgbClr val="00B050"/>
                </a:solidFill>
              </a:rPr>
              <a:t>   harmonics at m</a:t>
            </a:r>
            <a:r>
              <a:rPr lang="en-US" b="1" baseline="-25000" dirty="0">
                <a:solidFill>
                  <a:srgbClr val="00B050"/>
                </a:solidFill>
              </a:rPr>
              <a:t>f </a:t>
            </a:r>
            <a:r>
              <a:rPr lang="en-US" b="1" dirty="0">
                <a:solidFill>
                  <a:srgbClr val="00B050"/>
                </a:solidFill>
              </a:rPr>
              <a:t>and odd multiples of 3</a:t>
            </a:r>
            <a:r>
              <a:rPr lang="en-US" b="1" baseline="-25000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are suppressed</a:t>
            </a:r>
            <a:endParaRPr 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>
            <a:normAutofit/>
          </a:bodyPr>
          <a:lstStyle/>
          <a:p>
            <a:r>
              <a:rPr lang="en-US" dirty="0"/>
              <a:t>                     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  </a:t>
            </a:r>
            <a:endParaRPr lang="en-US" b="1" dirty="0">
              <a:solidFill>
                <a:srgbClr val="00B050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280920" cy="4320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500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381000"/>
            <a:ext cx="9144000" cy="6477000"/>
          </a:xfrm>
        </p:spPr>
        <p:txBody>
          <a:bodyPr>
            <a:normAutofit fontScale="92500"/>
          </a:bodyPr>
          <a:lstStyle/>
          <a:p>
            <a:endParaRPr lang="en-US" sz="2800" b="1" dirty="0">
              <a:solidFill>
                <a:srgbClr val="00B050"/>
              </a:solidFill>
            </a:endParaRPr>
          </a:p>
          <a:p>
            <a:endParaRPr lang="en-US" sz="2800" b="1" dirty="0">
              <a:solidFill>
                <a:srgbClr val="00B050"/>
              </a:solidFill>
            </a:endParaRPr>
          </a:p>
          <a:p>
            <a:r>
              <a:rPr lang="en-US" sz="2800" b="1" dirty="0">
                <a:solidFill>
                  <a:srgbClr val="00B050"/>
                </a:solidFill>
              </a:rPr>
              <a:t>For linear range of m</a:t>
            </a:r>
            <a:r>
              <a:rPr lang="en-US" sz="2800" b="1" baseline="-25000" dirty="0">
                <a:solidFill>
                  <a:srgbClr val="00B050"/>
                </a:solidFill>
              </a:rPr>
              <a:t>a</a:t>
            </a:r>
            <a:r>
              <a:rPr lang="en-US" sz="2800" b="1" dirty="0">
                <a:solidFill>
                  <a:srgbClr val="00B050"/>
                </a:solidFill>
              </a:rPr>
              <a:t>, Peak value of fundamental component  in V</a:t>
            </a:r>
            <a:r>
              <a:rPr lang="en-US" sz="2800" b="1" baseline="-25000" dirty="0">
                <a:solidFill>
                  <a:srgbClr val="00B050"/>
                </a:solidFill>
              </a:rPr>
              <a:t>AN</a:t>
            </a:r>
          </a:p>
          <a:p>
            <a:endParaRPr lang="en-US" dirty="0"/>
          </a:p>
          <a:p>
            <a:r>
              <a:rPr lang="en-US" sz="2800" b="1" dirty="0">
                <a:solidFill>
                  <a:srgbClr val="0070C0"/>
                </a:solidFill>
              </a:rPr>
              <a:t>RMS value of fundamental component  in V</a:t>
            </a:r>
            <a:r>
              <a:rPr lang="en-US" sz="2800" b="1" baseline="-25000" dirty="0">
                <a:solidFill>
                  <a:srgbClr val="0070C0"/>
                </a:solidFill>
              </a:rPr>
              <a:t>AN</a:t>
            </a:r>
          </a:p>
          <a:p>
            <a:endParaRPr lang="en-US" sz="2800" dirty="0"/>
          </a:p>
          <a:p>
            <a:endParaRPr lang="en-US" sz="2800" b="1" dirty="0">
              <a:solidFill>
                <a:srgbClr val="C00000"/>
              </a:solidFill>
            </a:endParaRPr>
          </a:p>
          <a:p>
            <a:r>
              <a:rPr lang="en-US" sz="2800" b="1" dirty="0">
                <a:solidFill>
                  <a:srgbClr val="C00000"/>
                </a:solidFill>
              </a:rPr>
              <a:t>RMS value of line to line voltage of fundamental component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r>
              <a:rPr lang="en-US" sz="2800" dirty="0">
                <a:solidFill>
                  <a:srgbClr val="00B050"/>
                </a:solidFill>
              </a:rPr>
              <a:t>Maximum possible RMS value of fundamental component in linear range occurs when m</a:t>
            </a:r>
            <a:r>
              <a:rPr lang="en-US" sz="2800" baseline="-25000" dirty="0">
                <a:solidFill>
                  <a:srgbClr val="00B050"/>
                </a:solidFill>
              </a:rPr>
              <a:t>a</a:t>
            </a:r>
            <a:r>
              <a:rPr lang="en-US" sz="2800" dirty="0">
                <a:solidFill>
                  <a:srgbClr val="00B050"/>
                </a:solidFill>
              </a:rPr>
              <a:t> is 1. </a:t>
            </a:r>
          </a:p>
        </p:txBody>
      </p:sp>
      <p:graphicFrame>
        <p:nvGraphicFramePr>
          <p:cNvPr id="624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781952"/>
              </p:ext>
            </p:extLst>
          </p:nvPr>
        </p:nvGraphicFramePr>
        <p:xfrm>
          <a:off x="3707060" y="1776345"/>
          <a:ext cx="2593975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01309" imgH="393529" progId="Equation.3">
                  <p:embed/>
                </p:oleObj>
              </mc:Choice>
              <mc:Fallback>
                <p:oleObj name="Equation" r:id="rId2" imgW="901309" imgH="393529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060" y="1776345"/>
                        <a:ext cx="2593975" cy="792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637413"/>
              </p:ext>
            </p:extLst>
          </p:nvPr>
        </p:nvGraphicFramePr>
        <p:xfrm>
          <a:off x="2803525" y="4849262"/>
          <a:ext cx="3536950" cy="59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31560" imgH="419040" progId="Equation.3">
                  <p:embed/>
                </p:oleObj>
              </mc:Choice>
              <mc:Fallback>
                <p:oleObj name="Equation" r:id="rId4" imgW="1231560" imgH="41904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3525" y="4849262"/>
                        <a:ext cx="3536950" cy="5959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479739"/>
              </p:ext>
            </p:extLst>
          </p:nvPr>
        </p:nvGraphicFramePr>
        <p:xfrm>
          <a:off x="5580112" y="3140968"/>
          <a:ext cx="3563888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43000" imgH="419040" progId="Equation.3">
                  <p:embed/>
                </p:oleObj>
              </mc:Choice>
              <mc:Fallback>
                <p:oleObj name="Equation" r:id="rId6" imgW="11430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3140968"/>
                        <a:ext cx="3563888" cy="6480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9456331"/>
              </p:ext>
            </p:extLst>
          </p:nvPr>
        </p:nvGraphicFramePr>
        <p:xfrm>
          <a:off x="1475656" y="4874314"/>
          <a:ext cx="1349375" cy="387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69800" imgH="215640" progId="Equation.3">
                  <p:embed/>
                </p:oleObj>
              </mc:Choice>
              <mc:Fallback>
                <p:oleObj name="Equation" r:id="rId8" imgW="4698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4874314"/>
                        <a:ext cx="1349375" cy="3878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0815978"/>
              </p:ext>
            </p:extLst>
          </p:nvPr>
        </p:nvGraphicFramePr>
        <p:xfrm>
          <a:off x="5004048" y="6310730"/>
          <a:ext cx="3462338" cy="40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206360" imgH="228600" progId="Equation.3">
                  <p:embed/>
                </p:oleObj>
              </mc:Choice>
              <mc:Fallback>
                <p:oleObj name="Equation" r:id="rId10" imgW="12063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6310730"/>
                        <a:ext cx="3462338" cy="4083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332656"/>
            <a:ext cx="7956376" cy="813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606537"/>
              </p:ext>
            </p:extLst>
          </p:nvPr>
        </p:nvGraphicFramePr>
        <p:xfrm>
          <a:off x="5940152" y="4874314"/>
          <a:ext cx="2295525" cy="493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99920" imgH="228600" progId="Equation.3">
                  <p:embed/>
                </p:oleObj>
              </mc:Choice>
              <mc:Fallback>
                <p:oleObj name="Equation" r:id="rId13" imgW="799920" imgH="228600" progId="Equation.3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4874314"/>
                        <a:ext cx="2295525" cy="4932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381000"/>
            <a:ext cx="8579296" cy="6288360"/>
          </a:xfrm>
        </p:spPr>
        <p:txBody>
          <a:bodyPr>
            <a:normAutofit fontScale="92500" lnSpcReduction="10000"/>
          </a:bodyPr>
          <a:lstStyle/>
          <a:p>
            <a:r>
              <a:rPr lang="en-IN" b="1" u="sng" dirty="0">
                <a:solidFill>
                  <a:srgbClr val="C00000"/>
                </a:solidFill>
              </a:rPr>
              <a:t>Square Wave Mode of 3phase inverter </a:t>
            </a:r>
          </a:p>
          <a:p>
            <a:r>
              <a:rPr lang="en-US" b="1" dirty="0">
                <a:solidFill>
                  <a:srgbClr val="00B050"/>
                </a:solidFill>
              </a:rPr>
              <a:t>Peak value of fundamental component  in V</a:t>
            </a:r>
            <a:r>
              <a:rPr lang="en-US" b="1" baseline="-25000" dirty="0">
                <a:solidFill>
                  <a:srgbClr val="00B050"/>
                </a:solidFill>
              </a:rPr>
              <a:t>AN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RMS value of line to line voltage of fundamental component 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   Amplitude of </a:t>
            </a:r>
            <a:r>
              <a:rPr lang="en-US" b="1" dirty="0">
                <a:solidFill>
                  <a:srgbClr val="00B0F0"/>
                </a:solidFill>
              </a:rPr>
              <a:t>n</a:t>
            </a:r>
            <a:r>
              <a:rPr lang="en-US" b="1" baseline="30000" dirty="0">
                <a:solidFill>
                  <a:srgbClr val="00B0F0"/>
                </a:solidFill>
              </a:rPr>
              <a:t>th</a:t>
            </a:r>
            <a:r>
              <a:rPr lang="en-US" b="1" dirty="0">
                <a:solidFill>
                  <a:srgbClr val="C00000"/>
                </a:solidFill>
              </a:rPr>
              <a:t>  harmonics  </a:t>
            </a:r>
          </a:p>
          <a:p>
            <a:endParaRPr lang="en-US" dirty="0"/>
          </a:p>
        </p:txBody>
      </p:sp>
      <p:graphicFrame>
        <p:nvGraphicFramePr>
          <p:cNvPr id="624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925947"/>
              </p:ext>
            </p:extLst>
          </p:nvPr>
        </p:nvGraphicFramePr>
        <p:xfrm>
          <a:off x="827584" y="1340768"/>
          <a:ext cx="2447925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50680" imgH="393480" progId="Equation.3">
                  <p:embed/>
                </p:oleObj>
              </mc:Choice>
              <mc:Fallback>
                <p:oleObj name="Equation" r:id="rId2" imgW="850680" imgH="3934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340768"/>
                        <a:ext cx="2447925" cy="1050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4357590"/>
              </p:ext>
            </p:extLst>
          </p:nvPr>
        </p:nvGraphicFramePr>
        <p:xfrm>
          <a:off x="539552" y="3933056"/>
          <a:ext cx="1349375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9800" imgH="215640" progId="Equation.3">
                  <p:embed/>
                </p:oleObj>
              </mc:Choice>
              <mc:Fallback>
                <p:oleObj name="Equation" r:id="rId4" imgW="469800" imgH="2156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3933056"/>
                        <a:ext cx="1349375" cy="569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825589"/>
              </p:ext>
            </p:extLst>
          </p:nvPr>
        </p:nvGraphicFramePr>
        <p:xfrm>
          <a:off x="4067944" y="1412776"/>
          <a:ext cx="3762375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07880" imgH="419040" progId="Equation.3">
                  <p:embed/>
                </p:oleObj>
              </mc:Choice>
              <mc:Fallback>
                <p:oleObj name="Equation" r:id="rId6" imgW="1307880" imgH="419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944" y="1412776"/>
                        <a:ext cx="3762375" cy="1119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402932"/>
              </p:ext>
            </p:extLst>
          </p:nvPr>
        </p:nvGraphicFramePr>
        <p:xfrm>
          <a:off x="5724128" y="5517232"/>
          <a:ext cx="2776537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65160" imgH="393480" progId="Equation.3">
                  <p:embed/>
                </p:oleObj>
              </mc:Choice>
              <mc:Fallback>
                <p:oleObj name="Equation" r:id="rId8" imgW="965160" imgH="39348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5517232"/>
                        <a:ext cx="2776537" cy="1050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536861"/>
              </p:ext>
            </p:extLst>
          </p:nvPr>
        </p:nvGraphicFramePr>
        <p:xfrm>
          <a:off x="1907704" y="3717032"/>
          <a:ext cx="2808288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77760" imgH="419040" progId="Equation.3">
                  <p:embed/>
                </p:oleObj>
              </mc:Choice>
              <mc:Fallback>
                <p:oleObj name="Equation" r:id="rId10" imgW="9777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3717032"/>
                        <a:ext cx="2808288" cy="1104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6801097"/>
              </p:ext>
            </p:extLst>
          </p:nvPr>
        </p:nvGraphicFramePr>
        <p:xfrm>
          <a:off x="5148064" y="3573016"/>
          <a:ext cx="2844800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90360" imgH="431640" progId="Equation.3">
                  <p:embed/>
                </p:oleObj>
              </mc:Choice>
              <mc:Fallback>
                <p:oleObj name="Equation" r:id="rId12" imgW="9903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3573016"/>
                        <a:ext cx="2844800" cy="1139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04664"/>
            <a:ext cx="6336704" cy="572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rgbClr val="C00000"/>
                </a:solidFill>
              </a:rPr>
              <a:t>DC Side Current of    3</a:t>
            </a:r>
            <a:r>
              <a:rPr lang="az-Cyrl-AZ" sz="3600" b="1" u="sng" dirty="0">
                <a:solidFill>
                  <a:srgbClr val="C00000"/>
                </a:solidFill>
              </a:rPr>
              <a:t>Ф</a:t>
            </a:r>
            <a:r>
              <a:rPr lang="en-US" sz="3600" b="1" u="sng" dirty="0">
                <a:solidFill>
                  <a:srgbClr val="C00000"/>
                </a:solidFill>
              </a:rPr>
              <a:t>  PWM Inverter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458200" cy="559276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en-US" u="sng" dirty="0">
                <a:solidFill>
                  <a:srgbClr val="7030A0"/>
                </a:solidFill>
              </a:rPr>
              <a:t>Assumptions</a:t>
            </a:r>
          </a:p>
          <a:p>
            <a:r>
              <a:rPr lang="en-US" b="1" dirty="0">
                <a:solidFill>
                  <a:srgbClr val="00B050"/>
                </a:solidFill>
              </a:rPr>
              <a:t>Infinite switching frequency  and hence  low harmonic content. </a:t>
            </a:r>
          </a:p>
          <a:p>
            <a:pPr>
              <a:buNone/>
            </a:pPr>
            <a:r>
              <a:rPr lang="en-US" b="1" dirty="0">
                <a:solidFill>
                  <a:srgbClr val="00B050"/>
                </a:solidFill>
              </a:rPr>
              <a:t>     </a:t>
            </a:r>
            <a:r>
              <a:rPr lang="en-US" b="1" dirty="0">
                <a:solidFill>
                  <a:srgbClr val="00B0F0"/>
                </a:solidFill>
              </a:rPr>
              <a:t>small values of L &amp; C   are sufficient to filter out low harmonic content</a:t>
            </a:r>
          </a:p>
          <a:p>
            <a:pPr>
              <a:buNone/>
            </a:pPr>
            <a:r>
              <a:rPr lang="en-US" b="1" dirty="0">
                <a:solidFill>
                  <a:srgbClr val="C00000"/>
                </a:solidFill>
              </a:rPr>
              <a:t>Energy stored in the filter is negligible.  </a:t>
            </a:r>
          </a:p>
          <a:p>
            <a:pPr>
              <a:buNone/>
            </a:pPr>
            <a:r>
              <a:rPr lang="en-US" b="1" dirty="0">
                <a:solidFill>
                  <a:srgbClr val="C00000"/>
                </a:solidFill>
              </a:rPr>
              <a:t>Converter has no energy storage elements.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Thus, instantaneous input power is equal to the</a:t>
            </a:r>
          </a:p>
          <a:p>
            <a:pPr>
              <a:buNone/>
            </a:pPr>
            <a:r>
              <a:rPr lang="en-US" b="1" dirty="0"/>
              <a:t>instantaneous output power. </a:t>
            </a:r>
          </a:p>
          <a:p>
            <a:pPr>
              <a:buNone/>
            </a:pPr>
            <a:endParaRPr lang="en-US" b="1" dirty="0">
              <a:solidFill>
                <a:srgbClr val="00B0F0"/>
              </a:solidFill>
            </a:endParaRPr>
          </a:p>
          <a:p>
            <a:pPr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8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906273"/>
              </p:ext>
            </p:extLst>
          </p:nvPr>
        </p:nvGraphicFramePr>
        <p:xfrm>
          <a:off x="107504" y="188640"/>
          <a:ext cx="3528392" cy="1512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24895" imgH="774364" progId="Equation.3">
                  <p:embed/>
                </p:oleObj>
              </mc:Choice>
              <mc:Fallback>
                <p:oleObj name="Equation" r:id="rId2" imgW="1624895" imgH="774364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188640"/>
                        <a:ext cx="3528392" cy="15121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136468"/>
              </p:ext>
            </p:extLst>
          </p:nvPr>
        </p:nvGraphicFramePr>
        <p:xfrm>
          <a:off x="3923928" y="544"/>
          <a:ext cx="5220072" cy="1700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39880" imgH="774360" progId="Equation.3">
                  <p:embed/>
                </p:oleObj>
              </mc:Choice>
              <mc:Fallback>
                <p:oleObj name="Equation" r:id="rId4" imgW="1739880" imgH="77436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544"/>
                        <a:ext cx="5220072" cy="17002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7001263"/>
              </p:ext>
            </p:extLst>
          </p:nvPr>
        </p:nvGraphicFramePr>
        <p:xfrm>
          <a:off x="109500" y="2708920"/>
          <a:ext cx="1462088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07960" imgH="253800" progId="Equation.3">
                  <p:embed/>
                </p:oleObj>
              </mc:Choice>
              <mc:Fallback>
                <p:oleObj name="Equation" r:id="rId6" imgW="507960" imgH="253800" progId="Equation.3">
                  <p:embed/>
                  <p:pic>
                    <p:nvPicPr>
                      <p:cNvPr id="727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00" y="2708920"/>
                        <a:ext cx="1462088" cy="5040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023065"/>
              </p:ext>
            </p:extLst>
          </p:nvPr>
        </p:nvGraphicFramePr>
        <p:xfrm>
          <a:off x="2645821" y="4869158"/>
          <a:ext cx="1023938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55320" imgH="253800" progId="Equation.3">
                  <p:embed/>
                </p:oleObj>
              </mc:Choice>
              <mc:Fallback>
                <p:oleObj name="Equation" r:id="rId8" imgW="355320" imgH="253800" progId="Equation.3">
                  <p:embed/>
                  <p:pic>
                    <p:nvPicPr>
                      <p:cNvPr id="727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5821" y="4869158"/>
                        <a:ext cx="1023938" cy="677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3390482"/>
              </p:ext>
            </p:extLst>
          </p:nvPr>
        </p:nvGraphicFramePr>
        <p:xfrm>
          <a:off x="1585434" y="2182424"/>
          <a:ext cx="7380287" cy="1534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565360" imgH="711000" progId="Equation.3">
                  <p:embed/>
                </p:oleObj>
              </mc:Choice>
              <mc:Fallback>
                <p:oleObj name="Equation" r:id="rId10" imgW="2565360" imgH="7110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5434" y="2182424"/>
                        <a:ext cx="7380287" cy="15346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5730310"/>
              </p:ext>
            </p:extLst>
          </p:nvPr>
        </p:nvGraphicFramePr>
        <p:xfrm>
          <a:off x="4067944" y="4631828"/>
          <a:ext cx="2230438" cy="915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774360" imgH="431640" progId="Equation.3">
                  <p:embed/>
                </p:oleObj>
              </mc:Choice>
              <mc:Fallback>
                <p:oleObj name="Equation" r:id="rId12" imgW="774360" imgH="431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944" y="4631828"/>
                        <a:ext cx="2230438" cy="9151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285728"/>
            <a:ext cx="8472518" cy="6215106"/>
          </a:xfrm>
        </p:spPr>
        <p:txBody>
          <a:bodyPr/>
          <a:lstStyle/>
          <a:p>
            <a:pPr algn="just"/>
            <a:r>
              <a:rPr lang="en-US" dirty="0">
                <a:solidFill>
                  <a:srgbClr val="0070C0"/>
                </a:solidFill>
              </a:rPr>
              <a:t>   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617498"/>
              </p:ext>
            </p:extLst>
          </p:nvPr>
        </p:nvGraphicFramePr>
        <p:xfrm>
          <a:off x="3763963" y="1988840"/>
          <a:ext cx="4264421" cy="266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616737" imgH="1245616" progId="Visio.Drawing.11">
                  <p:embed/>
                </p:oleObj>
              </mc:Choice>
              <mc:Fallback>
                <p:oleObj name="Visio" r:id="rId2" imgW="1616737" imgH="1245616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63963" y="1988840"/>
                        <a:ext cx="4264421" cy="26642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964488" cy="648072"/>
          </a:xfrm>
        </p:spPr>
        <p:txBody>
          <a:bodyPr>
            <a:noAutofit/>
          </a:bodyPr>
          <a:lstStyle/>
          <a:p>
            <a:pPr algn="l"/>
            <a:r>
              <a:rPr lang="en-US" sz="2800" b="1" u="sng" dirty="0">
                <a:solidFill>
                  <a:srgbClr val="C00000"/>
                </a:solidFill>
              </a:rPr>
              <a:t>Effect of Blanking time on output voltage in PWM inverters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620688"/>
            <a:ext cx="8856984" cy="590465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800" b="1" dirty="0">
                <a:solidFill>
                  <a:srgbClr val="00B050"/>
                </a:solidFill>
              </a:rPr>
              <a:t>T</a:t>
            </a:r>
            <a:r>
              <a:rPr lang="en-US" sz="2800" b="1" baseline="-25000" dirty="0">
                <a:solidFill>
                  <a:srgbClr val="00B050"/>
                </a:solidFill>
              </a:rPr>
              <a:t>A</a:t>
            </a:r>
            <a:r>
              <a:rPr lang="en-US" sz="2800" b="1" baseline="30000" dirty="0">
                <a:solidFill>
                  <a:srgbClr val="00B050"/>
                </a:solidFill>
              </a:rPr>
              <a:t>+</a:t>
            </a:r>
            <a:r>
              <a:rPr lang="en-US" sz="2800" b="1" dirty="0">
                <a:solidFill>
                  <a:srgbClr val="00B050"/>
                </a:solidFill>
              </a:rPr>
              <a:t>  is turned on instantaneously when </a:t>
            </a:r>
            <a:r>
              <a:rPr lang="en-US" sz="2800" b="1" dirty="0" err="1">
                <a:solidFill>
                  <a:srgbClr val="00B050"/>
                </a:solidFill>
              </a:rPr>
              <a:t>v</a:t>
            </a:r>
            <a:r>
              <a:rPr lang="en-US" sz="2800" b="1" baseline="-25000" dirty="0" err="1">
                <a:solidFill>
                  <a:srgbClr val="00B050"/>
                </a:solidFill>
              </a:rPr>
              <a:t>control</a:t>
            </a:r>
            <a:r>
              <a:rPr lang="en-US" sz="2800" b="1" dirty="0">
                <a:solidFill>
                  <a:srgbClr val="00B050"/>
                </a:solidFill>
              </a:rPr>
              <a:t> &gt; </a:t>
            </a:r>
            <a:r>
              <a:rPr lang="en-US" sz="2800" b="1" dirty="0" err="1">
                <a:solidFill>
                  <a:srgbClr val="00B050"/>
                </a:solidFill>
              </a:rPr>
              <a:t>V</a:t>
            </a:r>
            <a:r>
              <a:rPr lang="en-US" sz="2800" b="1" baseline="-25000" dirty="0" err="1">
                <a:solidFill>
                  <a:srgbClr val="00B050"/>
                </a:solidFill>
              </a:rPr>
              <a:t>tri</a:t>
            </a:r>
            <a:endParaRPr lang="en-US" sz="2800" b="1" baseline="-25000" dirty="0">
              <a:solidFill>
                <a:srgbClr val="00B050"/>
              </a:solidFill>
            </a:endParaRPr>
          </a:p>
          <a:p>
            <a:r>
              <a:rPr lang="en-US" sz="2800" b="1" dirty="0">
                <a:solidFill>
                  <a:srgbClr val="0070C0"/>
                </a:solidFill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</a:rPr>
              <a:t>A</a:t>
            </a:r>
            <a:r>
              <a:rPr lang="en-US" sz="2800" b="1" baseline="30000" dirty="0">
                <a:solidFill>
                  <a:srgbClr val="0070C0"/>
                </a:solidFill>
              </a:rPr>
              <a:t>-</a:t>
            </a:r>
            <a:r>
              <a:rPr lang="en-US" sz="2800" b="1" dirty="0">
                <a:solidFill>
                  <a:srgbClr val="0070C0"/>
                </a:solidFill>
              </a:rPr>
              <a:t>  is turned on instantaneously when </a:t>
            </a:r>
            <a:r>
              <a:rPr lang="en-US" sz="2800" b="1" dirty="0" err="1">
                <a:solidFill>
                  <a:srgbClr val="0070C0"/>
                </a:solidFill>
              </a:rPr>
              <a:t>v</a:t>
            </a:r>
            <a:r>
              <a:rPr lang="en-US" sz="2800" b="1" baseline="-25000" dirty="0" err="1">
                <a:solidFill>
                  <a:srgbClr val="0070C0"/>
                </a:solidFill>
              </a:rPr>
              <a:t>control</a:t>
            </a:r>
            <a:r>
              <a:rPr lang="en-US" sz="2800" b="1" dirty="0">
                <a:solidFill>
                  <a:srgbClr val="0070C0"/>
                </a:solidFill>
              </a:rPr>
              <a:t> &lt; </a:t>
            </a:r>
            <a:r>
              <a:rPr lang="en-US" sz="2800" b="1" dirty="0" err="1">
                <a:solidFill>
                  <a:srgbClr val="0070C0"/>
                </a:solidFill>
              </a:rPr>
              <a:t>V</a:t>
            </a:r>
            <a:r>
              <a:rPr lang="en-US" sz="2800" b="1" baseline="-25000" dirty="0" err="1">
                <a:solidFill>
                  <a:srgbClr val="0070C0"/>
                </a:solidFill>
              </a:rPr>
              <a:t>tri</a:t>
            </a:r>
            <a:endParaRPr lang="en-US" sz="2800" b="1" baseline="-25000" dirty="0">
              <a:solidFill>
                <a:srgbClr val="0070C0"/>
              </a:solidFill>
            </a:endParaRPr>
          </a:p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To avoid short circuiting of the dc source, turn on of the incoming switches are delayed by a period of </a:t>
            </a:r>
            <a:r>
              <a:rPr lang="en-US" sz="2800" b="1" dirty="0">
                <a:solidFill>
                  <a:srgbClr val="00B050"/>
                </a:solidFill>
              </a:rPr>
              <a:t>t</a:t>
            </a:r>
            <a:r>
              <a:rPr lang="en-US" sz="2800" b="1" baseline="-25000" dirty="0">
                <a:solidFill>
                  <a:srgbClr val="00B050"/>
                </a:solidFill>
              </a:rPr>
              <a:t>∆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 called </a:t>
            </a:r>
            <a:r>
              <a:rPr lang="en-US" sz="2800" b="1" dirty="0">
                <a:solidFill>
                  <a:srgbClr val="00B050"/>
                </a:solidFill>
              </a:rPr>
              <a:t>blanking period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702685"/>
              </p:ext>
            </p:extLst>
          </p:nvPr>
        </p:nvGraphicFramePr>
        <p:xfrm>
          <a:off x="3275856" y="980728"/>
          <a:ext cx="5328592" cy="295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264200" imgH="2664000" progId="Visio.Drawing.11">
                  <p:embed/>
                </p:oleObj>
              </mc:Choice>
              <mc:Fallback>
                <p:oleObj name="Visio" r:id="rId2" imgW="4264200" imgH="266400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75856" y="980728"/>
                        <a:ext cx="5328592" cy="2952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546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632"/>
            <a:ext cx="9036496" cy="66247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390765"/>
              </p:ext>
            </p:extLst>
          </p:nvPr>
        </p:nvGraphicFramePr>
        <p:xfrm>
          <a:off x="5741492" y="208425"/>
          <a:ext cx="3563888" cy="2226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264200" imgH="2664000" progId="Visio.Drawing.11">
                  <p:embed/>
                </p:oleObj>
              </mc:Choice>
              <mc:Fallback>
                <p:oleObj name="Visio" r:id="rId2" imgW="4264200" imgH="2664000" progId="Visio.Drawing.1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41492" y="208425"/>
                        <a:ext cx="3563888" cy="2226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160588" y="116632"/>
            <a:ext cx="18924" cy="6624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79512" y="1052736"/>
            <a:ext cx="5112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794475" y="498433"/>
            <a:ext cx="1467416" cy="143826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1019505" y="53156"/>
            <a:ext cx="1774969" cy="18835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4931" y="53156"/>
            <a:ext cx="844573" cy="99846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74931" y="498433"/>
            <a:ext cx="5117149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83968" y="53156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control</a:t>
            </a:r>
            <a:endParaRPr kumimoji="0" lang="en-IN" sz="2000" b="0" i="0" u="none" strike="noStrike" kern="1200" cap="none" spc="0" normalizeH="0" baseline="-2500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79512" y="2060848"/>
            <a:ext cx="5112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597217" y="53156"/>
            <a:ext cx="14343" cy="5968132"/>
          </a:xfrm>
          <a:prstGeom prst="line">
            <a:avLst/>
          </a:prstGeom>
          <a:ln w="28575">
            <a:solidFill>
              <a:srgbClr val="00B0F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403648" y="116632"/>
            <a:ext cx="38296" cy="5904656"/>
          </a:xfrm>
          <a:prstGeom prst="line">
            <a:avLst/>
          </a:prstGeom>
          <a:ln w="28575">
            <a:solidFill>
              <a:srgbClr val="00B0F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4139952" y="0"/>
            <a:ext cx="121939" cy="6453336"/>
          </a:xfrm>
          <a:prstGeom prst="line">
            <a:avLst/>
          </a:prstGeom>
          <a:ln w="28575">
            <a:solidFill>
              <a:srgbClr val="00B0F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333898" y="150654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gB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  <a:endParaRPr kumimoji="0" lang="en-IN" sz="2000" b="0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174931" y="2517651"/>
            <a:ext cx="5112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366368" y="2049190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gB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  <a:endParaRPr kumimoji="0" lang="en-IN" sz="2000" b="0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174931" y="3212976"/>
            <a:ext cx="5112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4518248" y="2739929"/>
            <a:ext cx="2947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With no  blank period</a:t>
            </a:r>
            <a:endParaRPr kumimoji="0" lang="en-IN" sz="2000" b="0" i="0" u="none" strike="noStrike" kern="1200" cap="none" spc="0" normalizeH="0" baseline="-2500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 flipH="1">
            <a:off x="813241" y="53156"/>
            <a:ext cx="14343" cy="5968132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1619672" y="207946"/>
            <a:ext cx="1" cy="5813342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74931" y="3789040"/>
            <a:ext cx="5112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135197" y="4293096"/>
            <a:ext cx="5112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160588" y="4869160"/>
            <a:ext cx="5112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H="1">
            <a:off x="813241" y="4581128"/>
            <a:ext cx="14342" cy="28803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415554" y="4588932"/>
            <a:ext cx="0" cy="30520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4568030" y="4324641"/>
            <a:ext cx="3820394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With blank period and 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˂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-2500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1" name="Straight Arrow Connector 120"/>
          <p:cNvCxnSpPr/>
          <p:nvPr/>
        </p:nvCxnSpPr>
        <p:spPr>
          <a:xfrm>
            <a:off x="135197" y="5511854"/>
            <a:ext cx="5112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4547819" y="5033091"/>
            <a:ext cx="3820394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With blank period and 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˃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-2500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4366368" y="332118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gB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  <a:endParaRPr kumimoji="0" lang="en-IN" sz="2000" b="0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300188" y="3836464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gB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  <a:endParaRPr kumimoji="0" lang="en-IN" sz="2000" b="0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31" name="Straight Connector 130"/>
          <p:cNvCxnSpPr/>
          <p:nvPr/>
        </p:nvCxnSpPr>
        <p:spPr>
          <a:xfrm>
            <a:off x="775497" y="4869160"/>
            <a:ext cx="652653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V="1">
            <a:off x="577844" y="5511854"/>
            <a:ext cx="1040135" cy="621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>
            <a:off x="670301" y="3824773"/>
            <a:ext cx="5787715" cy="112213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H="1" flipV="1">
            <a:off x="686006" y="5744130"/>
            <a:ext cx="5088052" cy="53933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5895204" y="6162753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A-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B+</a:t>
            </a:r>
            <a:endParaRPr kumimoji="0" lang="en-IN" sz="2000" b="0" i="0" u="none" strike="noStrike" kern="1200" cap="none" spc="0" normalizeH="0" baseline="-2500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6388564" y="3517329"/>
            <a:ext cx="1440160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A+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B-</a:t>
            </a:r>
            <a:endParaRPr kumimoji="0" lang="en-IN" sz="2000" b="0" i="0" u="none" strike="noStrike" kern="1200" cap="none" spc="0" normalizeH="0" baseline="-2500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3346" y="1215883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</a:t>
            </a:r>
            <a:r>
              <a:rPr lang="el-GR" b="1" baseline="-25000" dirty="0">
                <a:solidFill>
                  <a:srgbClr val="00B050"/>
                </a:solidFill>
              </a:rPr>
              <a:t>Δ</a:t>
            </a:r>
            <a:endParaRPr lang="en-IN" b="1" baseline="-25000" dirty="0">
              <a:solidFill>
                <a:srgbClr val="00B050"/>
              </a:solidFill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1289599" y="136702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</a:t>
            </a:r>
            <a:r>
              <a:rPr lang="el-GR" b="1" baseline="-25000" dirty="0">
                <a:solidFill>
                  <a:srgbClr val="00B050"/>
                </a:solidFill>
              </a:rPr>
              <a:t>Δ</a:t>
            </a:r>
            <a:endParaRPr lang="en-IN" b="1" baseline="-25000" dirty="0">
              <a:solidFill>
                <a:srgbClr val="00B05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53047" y="1449222"/>
            <a:ext cx="243223" cy="250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 flipH="1">
            <a:off x="807728" y="1440068"/>
            <a:ext cx="287340" cy="94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 flipV="1">
            <a:off x="1143545" y="1574064"/>
            <a:ext cx="243223" cy="250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 flipH="1">
            <a:off x="1639829" y="1604760"/>
            <a:ext cx="287340" cy="94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41104" y="1974539"/>
            <a:ext cx="465874" cy="1051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Rectangle 103"/>
          <p:cNvSpPr/>
          <p:nvPr/>
        </p:nvSpPr>
        <p:spPr>
          <a:xfrm>
            <a:off x="1416701" y="1975659"/>
            <a:ext cx="2845189" cy="936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Rectangle 104"/>
          <p:cNvSpPr/>
          <p:nvPr/>
        </p:nvSpPr>
        <p:spPr>
          <a:xfrm>
            <a:off x="611560" y="2423993"/>
            <a:ext cx="803994" cy="1124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574040" y="3226278"/>
            <a:ext cx="836495" cy="279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72568" y="2924721"/>
            <a:ext cx="429230" cy="3043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Rectangle 106"/>
          <p:cNvSpPr/>
          <p:nvPr/>
        </p:nvSpPr>
        <p:spPr>
          <a:xfrm>
            <a:off x="1410535" y="2936598"/>
            <a:ext cx="2813060" cy="3043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Rectangle 108"/>
          <p:cNvSpPr/>
          <p:nvPr/>
        </p:nvSpPr>
        <p:spPr>
          <a:xfrm>
            <a:off x="153137" y="3694329"/>
            <a:ext cx="465874" cy="1051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Rectangle 110"/>
          <p:cNvSpPr/>
          <p:nvPr/>
        </p:nvSpPr>
        <p:spPr>
          <a:xfrm>
            <a:off x="827947" y="4238499"/>
            <a:ext cx="583866" cy="1006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Rectangle 111"/>
          <p:cNvSpPr/>
          <p:nvPr/>
        </p:nvSpPr>
        <p:spPr>
          <a:xfrm>
            <a:off x="1605692" y="3708331"/>
            <a:ext cx="2553743" cy="77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Rectangle 113"/>
          <p:cNvSpPr/>
          <p:nvPr/>
        </p:nvSpPr>
        <p:spPr>
          <a:xfrm>
            <a:off x="196933" y="4583659"/>
            <a:ext cx="429230" cy="3043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Rectangle 114"/>
          <p:cNvSpPr/>
          <p:nvPr/>
        </p:nvSpPr>
        <p:spPr>
          <a:xfrm>
            <a:off x="630169" y="4595868"/>
            <a:ext cx="197414" cy="3043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Arrow Connector 116"/>
          <p:cNvCxnSpPr/>
          <p:nvPr/>
        </p:nvCxnSpPr>
        <p:spPr>
          <a:xfrm flipH="1">
            <a:off x="1482152" y="3896457"/>
            <a:ext cx="5360007" cy="109733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1390427" y="4619028"/>
            <a:ext cx="259211" cy="3043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Rectangle 118"/>
          <p:cNvSpPr/>
          <p:nvPr/>
        </p:nvSpPr>
        <p:spPr>
          <a:xfrm>
            <a:off x="1603262" y="4621948"/>
            <a:ext cx="2580625" cy="3043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Rectangle 119"/>
          <p:cNvSpPr/>
          <p:nvPr/>
        </p:nvSpPr>
        <p:spPr>
          <a:xfrm>
            <a:off x="171461" y="5274196"/>
            <a:ext cx="429230" cy="3043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6" name="Straight Arrow Connector 125"/>
          <p:cNvCxnSpPr/>
          <p:nvPr/>
        </p:nvCxnSpPr>
        <p:spPr>
          <a:xfrm flipH="1" flipV="1">
            <a:off x="1520032" y="5695414"/>
            <a:ext cx="5088052" cy="53933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/>
          <p:cNvSpPr/>
          <p:nvPr/>
        </p:nvSpPr>
        <p:spPr>
          <a:xfrm>
            <a:off x="1617979" y="5211416"/>
            <a:ext cx="2580625" cy="3043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5089475" y="3540629"/>
            <a:ext cx="1547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With blank period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259433" y="2632464"/>
            <a:ext cx="432048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</a:t>
            </a:r>
            <a:r>
              <a:rPr lang="en-US" sz="2000" baseline="-25000" dirty="0">
                <a:solidFill>
                  <a:srgbClr val="7030A0"/>
                </a:solidFill>
                <a:latin typeface="Calibri"/>
              </a:rPr>
              <a:t>d</a:t>
            </a:r>
            <a:endParaRPr kumimoji="0" lang="en-IN" sz="2000" b="0" i="0" u="none" strike="noStrike" kern="1200" cap="none" spc="0" normalizeH="0" baseline="-2500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152224" y="1752567"/>
            <a:ext cx="1547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 blank period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46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9" grpId="0"/>
      <p:bldP spid="80" grpId="0"/>
      <p:bldP spid="116" grpId="0"/>
      <p:bldP spid="122" grpId="0"/>
      <p:bldP spid="123" grpId="0"/>
      <p:bldP spid="124" grpId="0"/>
      <p:bldP spid="141" grpId="0"/>
      <p:bldP spid="146" grpId="0" animBg="1"/>
      <p:bldP spid="17" grpId="0"/>
      <p:bldP spid="161" grpId="0"/>
      <p:bldP spid="5" grpId="0" animBg="1"/>
      <p:bldP spid="104" grpId="0" animBg="1"/>
      <p:bldP spid="105" grpId="0" animBg="1"/>
      <p:bldP spid="9" grpId="0" animBg="1"/>
      <p:bldP spid="107" grpId="0" animBg="1"/>
      <p:bldP spid="109" grpId="0" animBg="1"/>
      <p:bldP spid="111" grpId="0" animBg="1"/>
      <p:bldP spid="112" grpId="0" animBg="1"/>
      <p:bldP spid="114" grpId="0" animBg="1"/>
      <p:bldP spid="115" grpId="0" animBg="1"/>
      <p:bldP spid="118" grpId="0" animBg="1"/>
      <p:bldP spid="119" grpId="0" animBg="1"/>
      <p:bldP spid="120" grpId="0" animBg="1"/>
      <p:bldP spid="129" grpId="0" animBg="1"/>
      <p:bldP spid="18" grpId="0"/>
      <p:bldP spid="62" grpId="0" animBg="1"/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2652723"/>
              </p:ext>
            </p:extLst>
          </p:nvPr>
        </p:nvGraphicFramePr>
        <p:xfrm>
          <a:off x="0" y="116632"/>
          <a:ext cx="8892480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677595" imgH="1196340" progId="Visio.Drawing.11">
                  <p:embed/>
                </p:oleObj>
              </mc:Choice>
              <mc:Fallback>
                <p:oleObj name="Visio" r:id="rId2" imgW="7677595" imgH="119634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16632"/>
                        <a:ext cx="8892480" cy="1196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136789"/>
              </p:ext>
            </p:extLst>
          </p:nvPr>
        </p:nvGraphicFramePr>
        <p:xfrm>
          <a:off x="504056" y="1340768"/>
          <a:ext cx="8460432" cy="11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935553" imgH="1128776" progId="Visio.Drawing.11">
                  <p:embed/>
                </p:oleObj>
              </mc:Choice>
              <mc:Fallback>
                <p:oleObj name="Visio" r:id="rId4" imgW="6935553" imgH="1128776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4056" y="1340768"/>
                        <a:ext cx="8460432" cy="1128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537001"/>
              </p:ext>
            </p:extLst>
          </p:nvPr>
        </p:nvGraphicFramePr>
        <p:xfrm>
          <a:off x="539552" y="3645024"/>
          <a:ext cx="8136904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6935553" imgH="1081532" progId="Visio.Drawing.11">
                  <p:embed/>
                </p:oleObj>
              </mc:Choice>
              <mc:Fallback>
                <p:oleObj name="Visio" r:id="rId6" imgW="6935553" imgH="1081532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9552" y="3645024"/>
                        <a:ext cx="8136904" cy="1081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374593"/>
              </p:ext>
            </p:extLst>
          </p:nvPr>
        </p:nvGraphicFramePr>
        <p:xfrm>
          <a:off x="539552" y="4581128"/>
          <a:ext cx="8280920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6935553" imgH="944372" progId="Visio.Drawing.11">
                  <p:embed/>
                </p:oleObj>
              </mc:Choice>
              <mc:Fallback>
                <p:oleObj name="Visio" r:id="rId8" imgW="6935553" imgH="944372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9552" y="4581128"/>
                        <a:ext cx="8280920" cy="944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046973"/>
              </p:ext>
            </p:extLst>
          </p:nvPr>
        </p:nvGraphicFramePr>
        <p:xfrm>
          <a:off x="539552" y="2348880"/>
          <a:ext cx="8424936" cy="1401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6947751" imgH="1401572" progId="Visio.Drawing.11">
                  <p:embed/>
                </p:oleObj>
              </mc:Choice>
              <mc:Fallback>
                <p:oleObj name="Visio" r:id="rId10" imgW="6947751" imgH="1401572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9552" y="2348880"/>
                        <a:ext cx="8424936" cy="1401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082631"/>
              </p:ext>
            </p:extLst>
          </p:nvPr>
        </p:nvGraphicFramePr>
        <p:xfrm>
          <a:off x="107504" y="5157192"/>
          <a:ext cx="9036496" cy="204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7573912" imgH="2043176" progId="Visio.Drawing.11">
                  <p:embed/>
                </p:oleObj>
              </mc:Choice>
              <mc:Fallback>
                <p:oleObj name="Visio" r:id="rId12" imgW="7573912" imgH="2043176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7504" y="5157192"/>
                        <a:ext cx="9036496" cy="204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403648" y="29249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Blanking signal</a:t>
            </a:r>
          </a:p>
        </p:txBody>
      </p:sp>
    </p:spTree>
    <p:extLst>
      <p:ext uri="{BB962C8B-B14F-4D97-AF65-F5344CB8AC3E}">
        <p14:creationId xmlns:p14="http://schemas.microsoft.com/office/powerpoint/2010/main" val="402637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632"/>
            <a:ext cx="9036496" cy="66247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60588" y="116632"/>
            <a:ext cx="18924" cy="6624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79512" y="1052736"/>
            <a:ext cx="5112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794475" y="498433"/>
            <a:ext cx="1467416" cy="143826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1019505" y="53156"/>
            <a:ext cx="1774969" cy="18835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4931" y="53156"/>
            <a:ext cx="844573" cy="99846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74931" y="498433"/>
            <a:ext cx="5117149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83968" y="53156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control</a:t>
            </a:r>
            <a:endParaRPr kumimoji="0" lang="en-IN" sz="2000" b="0" i="0" u="none" strike="noStrike" kern="1200" cap="none" spc="0" normalizeH="0" baseline="-2500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79512" y="2060848"/>
            <a:ext cx="5112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597217" y="53156"/>
            <a:ext cx="14343" cy="5968132"/>
          </a:xfrm>
          <a:prstGeom prst="line">
            <a:avLst/>
          </a:prstGeom>
          <a:ln w="28575">
            <a:solidFill>
              <a:srgbClr val="00B0F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403648" y="116632"/>
            <a:ext cx="38296" cy="5904656"/>
          </a:xfrm>
          <a:prstGeom prst="line">
            <a:avLst/>
          </a:prstGeom>
          <a:ln w="28575">
            <a:solidFill>
              <a:srgbClr val="00B0F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4139952" y="0"/>
            <a:ext cx="121939" cy="6453336"/>
          </a:xfrm>
          <a:prstGeom prst="line">
            <a:avLst/>
          </a:prstGeom>
          <a:ln w="28575">
            <a:solidFill>
              <a:srgbClr val="00B0F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333898" y="150654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gB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  <a:endParaRPr kumimoji="0" lang="en-IN" sz="2000" b="0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174931" y="2517651"/>
            <a:ext cx="5112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366368" y="2049190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gB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  <a:endParaRPr kumimoji="0" lang="en-IN" sz="2000" b="0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174931" y="3212976"/>
            <a:ext cx="5112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4281209" y="2655202"/>
            <a:ext cx="2947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With no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blank period</a:t>
            </a:r>
            <a:endParaRPr kumimoji="0" lang="en-IN" sz="1600" b="0" i="0" u="none" strike="noStrike" kern="1200" cap="none" spc="0" normalizeH="0" baseline="-2500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 flipH="1">
            <a:off x="813241" y="53156"/>
            <a:ext cx="14343" cy="5968132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1619672" y="207946"/>
            <a:ext cx="1" cy="5813342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74931" y="3789040"/>
            <a:ext cx="5112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135197" y="4293096"/>
            <a:ext cx="5112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160588" y="4869160"/>
            <a:ext cx="5112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H="1">
            <a:off x="813241" y="4581128"/>
            <a:ext cx="14342" cy="28803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415554" y="4588932"/>
            <a:ext cx="0" cy="30520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4568030" y="4324641"/>
            <a:ext cx="3820394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With blank period and 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˂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-2500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1" name="Straight Arrow Connector 120"/>
          <p:cNvCxnSpPr/>
          <p:nvPr/>
        </p:nvCxnSpPr>
        <p:spPr>
          <a:xfrm>
            <a:off x="135197" y="5511854"/>
            <a:ext cx="5112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4547819" y="5033091"/>
            <a:ext cx="3820394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With blank period and 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˃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-2500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4366368" y="332118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gB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  <a:endParaRPr kumimoji="0" lang="en-IN" sz="2000" b="0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300188" y="3836464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gB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  <a:endParaRPr kumimoji="0" lang="en-IN" sz="2000" b="0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31" name="Straight Connector 130"/>
          <p:cNvCxnSpPr/>
          <p:nvPr/>
        </p:nvCxnSpPr>
        <p:spPr>
          <a:xfrm>
            <a:off x="775497" y="4869160"/>
            <a:ext cx="652653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V="1">
            <a:off x="577844" y="5511854"/>
            <a:ext cx="1040135" cy="621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>
            <a:off x="670301" y="3824773"/>
            <a:ext cx="5787715" cy="112213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H="1" flipV="1">
            <a:off x="686006" y="5744130"/>
            <a:ext cx="5088052" cy="53933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5895204" y="6162753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A-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B+</a:t>
            </a:r>
            <a:endParaRPr kumimoji="0" lang="en-IN" sz="2000" b="0" i="0" u="none" strike="noStrike" kern="1200" cap="none" spc="0" normalizeH="0" baseline="-2500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6388564" y="3517329"/>
            <a:ext cx="1440160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A+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B-</a:t>
            </a:r>
            <a:endParaRPr kumimoji="0" lang="en-IN" sz="2000" b="0" i="0" u="none" strike="noStrike" kern="1200" cap="none" spc="0" normalizeH="0" baseline="-2500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3346" y="1215883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</a:t>
            </a:r>
            <a:r>
              <a:rPr lang="el-GR" b="1" baseline="-25000" dirty="0">
                <a:solidFill>
                  <a:srgbClr val="00B050"/>
                </a:solidFill>
              </a:rPr>
              <a:t>Δ</a:t>
            </a:r>
            <a:endParaRPr lang="en-IN" b="1" baseline="-25000" dirty="0">
              <a:solidFill>
                <a:srgbClr val="00B050"/>
              </a:solidFill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1289599" y="136702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</a:t>
            </a:r>
            <a:r>
              <a:rPr lang="el-GR" b="1" baseline="-25000" dirty="0">
                <a:solidFill>
                  <a:srgbClr val="00B050"/>
                </a:solidFill>
              </a:rPr>
              <a:t>Δ</a:t>
            </a:r>
            <a:endParaRPr lang="en-IN" b="1" baseline="-25000" dirty="0">
              <a:solidFill>
                <a:srgbClr val="00B05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53047" y="1449222"/>
            <a:ext cx="243223" cy="250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 flipH="1">
            <a:off x="807728" y="1440068"/>
            <a:ext cx="287340" cy="94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 flipV="1">
            <a:off x="1143545" y="1574064"/>
            <a:ext cx="243223" cy="250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 flipH="1">
            <a:off x="1639829" y="1604760"/>
            <a:ext cx="287340" cy="94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41104" y="1974539"/>
            <a:ext cx="465874" cy="1051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Rectangle 103"/>
          <p:cNvSpPr/>
          <p:nvPr/>
        </p:nvSpPr>
        <p:spPr>
          <a:xfrm>
            <a:off x="1416701" y="1975659"/>
            <a:ext cx="2845189" cy="936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Rectangle 104"/>
          <p:cNvSpPr/>
          <p:nvPr/>
        </p:nvSpPr>
        <p:spPr>
          <a:xfrm>
            <a:off x="611560" y="2423993"/>
            <a:ext cx="803994" cy="1124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574040" y="3226278"/>
            <a:ext cx="836495" cy="279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72568" y="2924721"/>
            <a:ext cx="429230" cy="3043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Rectangle 106"/>
          <p:cNvSpPr/>
          <p:nvPr/>
        </p:nvSpPr>
        <p:spPr>
          <a:xfrm>
            <a:off x="1410535" y="2936598"/>
            <a:ext cx="2813060" cy="3043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Rectangle 108"/>
          <p:cNvSpPr/>
          <p:nvPr/>
        </p:nvSpPr>
        <p:spPr>
          <a:xfrm>
            <a:off x="153137" y="3694329"/>
            <a:ext cx="465874" cy="1051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Rectangle 110"/>
          <p:cNvSpPr/>
          <p:nvPr/>
        </p:nvSpPr>
        <p:spPr>
          <a:xfrm>
            <a:off x="827947" y="4238499"/>
            <a:ext cx="583866" cy="1006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Rectangle 111"/>
          <p:cNvSpPr/>
          <p:nvPr/>
        </p:nvSpPr>
        <p:spPr>
          <a:xfrm>
            <a:off x="1605692" y="3708331"/>
            <a:ext cx="2553743" cy="77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Rectangle 113"/>
          <p:cNvSpPr/>
          <p:nvPr/>
        </p:nvSpPr>
        <p:spPr>
          <a:xfrm>
            <a:off x="196933" y="4583659"/>
            <a:ext cx="429230" cy="3043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Rectangle 114"/>
          <p:cNvSpPr/>
          <p:nvPr/>
        </p:nvSpPr>
        <p:spPr>
          <a:xfrm>
            <a:off x="630169" y="4595868"/>
            <a:ext cx="197414" cy="3043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Arrow Connector 116"/>
          <p:cNvCxnSpPr/>
          <p:nvPr/>
        </p:nvCxnSpPr>
        <p:spPr>
          <a:xfrm flipH="1">
            <a:off x="1482152" y="3896457"/>
            <a:ext cx="5360007" cy="109733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1390427" y="4619028"/>
            <a:ext cx="259211" cy="3043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Rectangle 118"/>
          <p:cNvSpPr/>
          <p:nvPr/>
        </p:nvSpPr>
        <p:spPr>
          <a:xfrm>
            <a:off x="1603262" y="4621948"/>
            <a:ext cx="2580625" cy="3043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Rectangle 119"/>
          <p:cNvSpPr/>
          <p:nvPr/>
        </p:nvSpPr>
        <p:spPr>
          <a:xfrm>
            <a:off x="171461" y="5274196"/>
            <a:ext cx="429230" cy="3043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6" name="Straight Arrow Connector 125"/>
          <p:cNvCxnSpPr/>
          <p:nvPr/>
        </p:nvCxnSpPr>
        <p:spPr>
          <a:xfrm flipH="1" flipV="1">
            <a:off x="1520032" y="5695414"/>
            <a:ext cx="5088052" cy="53933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/>
          <p:cNvSpPr/>
          <p:nvPr/>
        </p:nvSpPr>
        <p:spPr>
          <a:xfrm>
            <a:off x="1617979" y="5211416"/>
            <a:ext cx="2580625" cy="3043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4962680" y="1687038"/>
            <a:ext cx="1547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 blank period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47766" y="192740"/>
            <a:ext cx="3788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During blanking interval both the switches are off and V</a:t>
            </a:r>
            <a:r>
              <a:rPr lang="en-US" b="1" baseline="-25000" dirty="0">
                <a:solidFill>
                  <a:srgbClr val="0070C0"/>
                </a:solidFill>
              </a:rPr>
              <a:t>AN</a:t>
            </a:r>
            <a:r>
              <a:rPr lang="en-US" b="1" dirty="0">
                <a:solidFill>
                  <a:srgbClr val="0070C0"/>
                </a:solidFill>
              </a:rPr>
              <a:t> depends on the </a:t>
            </a:r>
            <a:r>
              <a:rPr lang="en-US" b="1" u="sng" dirty="0">
                <a:solidFill>
                  <a:srgbClr val="0070C0"/>
                </a:solidFill>
              </a:rPr>
              <a:t>direction of current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55534" y="953286"/>
            <a:ext cx="3564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C00000"/>
                </a:solidFill>
              </a:rPr>
              <a:t>For Leg A</a:t>
            </a:r>
          </a:p>
          <a:p>
            <a:r>
              <a:rPr lang="en-US" b="1" dirty="0">
                <a:solidFill>
                  <a:srgbClr val="00B050"/>
                </a:solidFill>
              </a:rPr>
              <a:t>Average drop in output voltage due to blanking period in one switching interval  </a:t>
            </a:r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24266"/>
              </p:ext>
            </p:extLst>
          </p:nvPr>
        </p:nvGraphicFramePr>
        <p:xfrm>
          <a:off x="6914994" y="2162828"/>
          <a:ext cx="2085758" cy="577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62040" imgH="431640" progId="Equation.3">
                  <p:embed/>
                </p:oleObj>
              </mc:Choice>
              <mc:Fallback>
                <p:oleObj name="Equation" r:id="rId2" imgW="1562040" imgH="43164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14994" y="2162828"/>
                        <a:ext cx="2085758" cy="5775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1440987"/>
              </p:ext>
            </p:extLst>
          </p:nvPr>
        </p:nvGraphicFramePr>
        <p:xfrm>
          <a:off x="6240809" y="2761553"/>
          <a:ext cx="2884551" cy="571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62040" imgH="431640" progId="Equation.3">
                  <p:embed/>
                </p:oleObj>
              </mc:Choice>
              <mc:Fallback>
                <p:oleObj name="Equation" r:id="rId4" imgW="1562040" imgH="43164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40809" y="2761553"/>
                        <a:ext cx="2884551" cy="5716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005112"/>
              </p:ext>
            </p:extLst>
          </p:nvPr>
        </p:nvGraphicFramePr>
        <p:xfrm>
          <a:off x="5955602" y="2214191"/>
          <a:ext cx="886557" cy="346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99920" imgH="228600" progId="Equation.3">
                  <p:embed/>
                </p:oleObj>
              </mc:Choice>
              <mc:Fallback>
                <p:oleObj name="Equation" r:id="rId6" imgW="799920" imgH="2286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55602" y="2214191"/>
                        <a:ext cx="886557" cy="346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332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33670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During blanking interval both the switches are off and V</a:t>
            </a:r>
            <a:r>
              <a:rPr lang="en-US" sz="2800" b="1" baseline="-25000" dirty="0">
                <a:solidFill>
                  <a:srgbClr val="00B050"/>
                </a:solidFill>
              </a:rPr>
              <a:t>AN</a:t>
            </a:r>
            <a:r>
              <a:rPr lang="en-US" sz="2800" b="1" dirty="0">
                <a:solidFill>
                  <a:srgbClr val="00B050"/>
                </a:solidFill>
              </a:rPr>
              <a:t> depends on the </a:t>
            </a:r>
            <a:r>
              <a:rPr lang="en-US" sz="2800" b="1" u="sng" dirty="0">
                <a:solidFill>
                  <a:srgbClr val="C00000"/>
                </a:solidFill>
              </a:rPr>
              <a:t>direction of current</a:t>
            </a:r>
          </a:p>
          <a:p>
            <a:endParaRPr lang="en-US" sz="2800" b="1" dirty="0">
              <a:solidFill>
                <a:srgbClr val="00B0F0"/>
              </a:solidFill>
            </a:endParaRPr>
          </a:p>
          <a:p>
            <a:r>
              <a:rPr lang="en-US" sz="2800" b="1" u="sng" dirty="0">
                <a:solidFill>
                  <a:srgbClr val="C00000"/>
                </a:solidFill>
              </a:rPr>
              <a:t>For Leg A</a:t>
            </a:r>
          </a:p>
          <a:p>
            <a:r>
              <a:rPr lang="en-US" sz="2800" b="1" dirty="0">
                <a:solidFill>
                  <a:srgbClr val="00B0F0"/>
                </a:solidFill>
              </a:rPr>
              <a:t>Average drop in output voltage due to blanking period in one switching interval  </a:t>
            </a:r>
          </a:p>
          <a:p>
            <a:endParaRPr lang="en-US" sz="2800" b="1" dirty="0">
              <a:solidFill>
                <a:srgbClr val="00B0F0"/>
              </a:solidFill>
            </a:endParaRPr>
          </a:p>
          <a:p>
            <a:endParaRPr lang="en-US" sz="2800" b="1" dirty="0">
              <a:solidFill>
                <a:srgbClr val="00B0F0"/>
              </a:solidFill>
            </a:endParaRPr>
          </a:p>
          <a:p>
            <a:endParaRPr lang="en-US" sz="2800" b="1" dirty="0">
              <a:solidFill>
                <a:srgbClr val="00B0F0"/>
              </a:solidFill>
            </a:endParaRPr>
          </a:p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∆V</a:t>
            </a:r>
            <a:r>
              <a:rPr lang="en-US" sz="2800" b="1" baseline="-25000" dirty="0">
                <a:solidFill>
                  <a:schemeClr val="accent6">
                    <a:lumMod val="50000"/>
                  </a:schemeClr>
                </a:solidFill>
              </a:rPr>
              <a:t>AN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 is independent of the magnitude of </a:t>
            </a:r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2800" b="1" baseline="-25000" dirty="0" err="1">
                <a:solidFill>
                  <a:schemeClr val="accent6">
                    <a:lumMod val="50000"/>
                  </a:schemeClr>
                </a:solidFill>
              </a:rPr>
              <a:t>A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 but depends on the direction of </a:t>
            </a:r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2800" b="1" baseline="-25000" dirty="0" err="1">
                <a:solidFill>
                  <a:schemeClr val="accent6">
                    <a:lumMod val="50000"/>
                  </a:schemeClr>
                </a:solidFill>
              </a:rPr>
              <a:t>A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∆V</a:t>
            </a:r>
            <a:r>
              <a:rPr lang="en-US" sz="2800" b="1" baseline="-25000" dirty="0">
                <a:solidFill>
                  <a:schemeClr val="accent6">
                    <a:lumMod val="50000"/>
                  </a:schemeClr>
                </a:solidFill>
              </a:rPr>
              <a:t>AN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800" b="1" dirty="0">
                <a:solidFill>
                  <a:srgbClr val="00B0F0"/>
                </a:solidFill>
              </a:rPr>
              <a:t>is proportional to blanking period and switching frequency</a:t>
            </a:r>
          </a:p>
          <a:p>
            <a:endParaRPr lang="en-US" sz="2800" b="1" dirty="0">
              <a:solidFill>
                <a:srgbClr val="00B0F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480070"/>
              </p:ext>
            </p:extLst>
          </p:nvPr>
        </p:nvGraphicFramePr>
        <p:xfrm>
          <a:off x="3249613" y="3213100"/>
          <a:ext cx="3509962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62040" imgH="431640" progId="Equation.3">
                  <p:embed/>
                </p:oleObj>
              </mc:Choice>
              <mc:Fallback>
                <p:oleObj name="Equation" r:id="rId2" imgW="156204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49613" y="3213100"/>
                        <a:ext cx="3509962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758171"/>
              </p:ext>
            </p:extLst>
          </p:nvPr>
        </p:nvGraphicFramePr>
        <p:xfrm>
          <a:off x="3087688" y="4149725"/>
          <a:ext cx="3508375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62040" imgH="431640" progId="Equation.3">
                  <p:embed/>
                </p:oleObj>
              </mc:Choice>
              <mc:Fallback>
                <p:oleObj name="Equation" r:id="rId4" imgW="156204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87688" y="4149725"/>
                        <a:ext cx="3508375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374791"/>
              </p:ext>
            </p:extLst>
          </p:nvPr>
        </p:nvGraphicFramePr>
        <p:xfrm>
          <a:off x="1907704" y="3356992"/>
          <a:ext cx="179705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99920" imgH="228600" progId="Equation.3">
                  <p:embed/>
                </p:oleObj>
              </mc:Choice>
              <mc:Fallback>
                <p:oleObj name="Equation" r:id="rId6" imgW="7999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07704" y="3356992"/>
                        <a:ext cx="1797050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051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6632"/>
            <a:ext cx="8784976" cy="6408712"/>
          </a:xfrm>
        </p:spPr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For leg B  </a:t>
            </a:r>
          </a:p>
          <a:p>
            <a:r>
              <a:rPr lang="en-US" b="1" dirty="0">
                <a:solidFill>
                  <a:srgbClr val="C00000"/>
                </a:solidFill>
              </a:rPr>
              <a:t>     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      </a:t>
            </a:r>
            <a:r>
              <a:rPr lang="en-US" b="1" dirty="0">
                <a:solidFill>
                  <a:srgbClr val="00B050"/>
                </a:solidFill>
              </a:rPr>
              <a:t>V</a:t>
            </a:r>
            <a:r>
              <a:rPr lang="en-US" b="1" baseline="-25000" dirty="0">
                <a:solidFill>
                  <a:srgbClr val="00B050"/>
                </a:solidFill>
              </a:rPr>
              <a:t>0</a:t>
            </a:r>
            <a:r>
              <a:rPr lang="en-US" b="1" dirty="0">
                <a:solidFill>
                  <a:srgbClr val="00B050"/>
                </a:solidFill>
              </a:rPr>
              <a:t>  =   V</a:t>
            </a:r>
            <a:r>
              <a:rPr lang="en-US" b="1" baseline="-25000" dirty="0">
                <a:solidFill>
                  <a:srgbClr val="00B050"/>
                </a:solidFill>
              </a:rPr>
              <a:t>AN</a:t>
            </a:r>
            <a:r>
              <a:rPr lang="en-US" b="1" dirty="0">
                <a:solidFill>
                  <a:srgbClr val="00B050"/>
                </a:solidFill>
              </a:rPr>
              <a:t> - V</a:t>
            </a:r>
            <a:r>
              <a:rPr lang="en-US" b="1" baseline="-25000" dirty="0">
                <a:solidFill>
                  <a:srgbClr val="00B050"/>
                </a:solidFill>
              </a:rPr>
              <a:t>BN</a:t>
            </a:r>
            <a:r>
              <a:rPr lang="en-US" b="1" dirty="0">
                <a:solidFill>
                  <a:srgbClr val="00B050"/>
                </a:solidFill>
              </a:rPr>
              <a:t>  ,                 i</a:t>
            </a:r>
            <a:r>
              <a:rPr lang="en-US" b="1" baseline="-25000" dirty="0">
                <a:solidFill>
                  <a:srgbClr val="00B050"/>
                </a:solidFill>
              </a:rPr>
              <a:t>0</a:t>
            </a:r>
            <a:r>
              <a:rPr lang="en-US" b="1" dirty="0">
                <a:solidFill>
                  <a:srgbClr val="00B050"/>
                </a:solidFill>
              </a:rPr>
              <a:t>  =  </a:t>
            </a:r>
            <a:r>
              <a:rPr lang="en-US" b="1" dirty="0" err="1">
                <a:solidFill>
                  <a:srgbClr val="00B050"/>
                </a:solidFill>
              </a:rPr>
              <a:t>i</a:t>
            </a:r>
            <a:r>
              <a:rPr lang="en-US" b="1" baseline="-25000" dirty="0" err="1">
                <a:solidFill>
                  <a:srgbClr val="00B050"/>
                </a:solidFill>
              </a:rPr>
              <a:t>A</a:t>
            </a:r>
            <a:endParaRPr lang="en-US" b="1" baseline="-25000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Average drop in output voltage during </a:t>
            </a:r>
            <a:r>
              <a:rPr lang="en-US" dirty="0" err="1">
                <a:solidFill>
                  <a:srgbClr val="C00000"/>
                </a:solidFill>
              </a:rPr>
              <a:t>T</a:t>
            </a:r>
            <a:r>
              <a:rPr lang="en-US" baseline="-25000" dirty="0" err="1">
                <a:solidFill>
                  <a:srgbClr val="C00000"/>
                </a:solidFill>
              </a:rPr>
              <a:t>s</a:t>
            </a:r>
            <a:r>
              <a:rPr lang="en-US" dirty="0">
                <a:solidFill>
                  <a:srgbClr val="C00000"/>
                </a:solidFill>
              </a:rPr>
              <a:t> is</a:t>
            </a:r>
            <a:endParaRPr lang="en-US" b="1" baseline="-25000" dirty="0">
              <a:solidFill>
                <a:srgbClr val="00B050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8114650"/>
              </p:ext>
            </p:extLst>
          </p:nvPr>
        </p:nvGraphicFramePr>
        <p:xfrm>
          <a:off x="179512" y="1115913"/>
          <a:ext cx="1768475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87320" imgH="228600" progId="Equation.3">
                  <p:embed/>
                </p:oleObj>
              </mc:Choice>
              <mc:Fallback>
                <p:oleObj name="Equation" r:id="rId2" imgW="78732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1115913"/>
                        <a:ext cx="1768475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9292"/>
              </p:ext>
            </p:extLst>
          </p:nvPr>
        </p:nvGraphicFramePr>
        <p:xfrm>
          <a:off x="323528" y="1536601"/>
          <a:ext cx="456565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31840" imgH="431640" progId="Equation.3">
                  <p:embed/>
                </p:oleObj>
              </mc:Choice>
              <mc:Fallback>
                <p:oleObj name="Equation" r:id="rId4" imgW="2031840" imgH="431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1536601"/>
                        <a:ext cx="4565650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392151"/>
              </p:ext>
            </p:extLst>
          </p:nvPr>
        </p:nvGraphicFramePr>
        <p:xfrm>
          <a:off x="591630" y="2328763"/>
          <a:ext cx="3424237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23880" imgH="431640" progId="Equation.3">
                  <p:embed/>
                </p:oleObj>
              </mc:Choice>
              <mc:Fallback>
                <p:oleObj name="Equation" r:id="rId6" imgW="152388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630" y="2328763"/>
                        <a:ext cx="3424237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931308"/>
              </p:ext>
            </p:extLst>
          </p:nvPr>
        </p:nvGraphicFramePr>
        <p:xfrm>
          <a:off x="4427984" y="116632"/>
          <a:ext cx="4264025" cy="266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4264200" imgH="2664000" progId="Visio.Drawing.11">
                  <p:embed/>
                </p:oleObj>
              </mc:Choice>
              <mc:Fallback>
                <p:oleObj name="Visio" r:id="rId8" imgW="4264200" imgH="266400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27984" y="116632"/>
                        <a:ext cx="4264025" cy="2663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342336"/>
              </p:ext>
            </p:extLst>
          </p:nvPr>
        </p:nvGraphicFramePr>
        <p:xfrm>
          <a:off x="827584" y="4339047"/>
          <a:ext cx="325120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447560" imgH="228600" progId="Equation.3">
                  <p:embed/>
                </p:oleObj>
              </mc:Choice>
              <mc:Fallback>
                <p:oleObj name="Equation" r:id="rId10" imgW="1447560" imgH="2286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339047"/>
                        <a:ext cx="3251200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0026958"/>
              </p:ext>
            </p:extLst>
          </p:nvPr>
        </p:nvGraphicFramePr>
        <p:xfrm>
          <a:off x="2084389" y="4770748"/>
          <a:ext cx="3252787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447560" imgH="431640" progId="Equation.3">
                  <p:embed/>
                </p:oleObj>
              </mc:Choice>
              <mc:Fallback>
                <p:oleObj name="Equation" r:id="rId12" imgW="1447560" imgH="43164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4389" y="4770748"/>
                        <a:ext cx="3252787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1683396"/>
              </p:ext>
            </p:extLst>
          </p:nvPr>
        </p:nvGraphicFramePr>
        <p:xfrm>
          <a:off x="2187576" y="5418448"/>
          <a:ext cx="3738563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663560" imgH="431640" progId="Equation.3">
                  <p:embed/>
                </p:oleObj>
              </mc:Choice>
              <mc:Fallback>
                <p:oleObj name="Equation" r:id="rId14" imgW="1663560" imgH="431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7576" y="5418448"/>
                        <a:ext cx="3738563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20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6632"/>
            <a:ext cx="8856984" cy="6009531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Average drop in output voltage during </a:t>
            </a:r>
            <a:r>
              <a:rPr lang="en-US" dirty="0" err="1">
                <a:solidFill>
                  <a:srgbClr val="C00000"/>
                </a:solidFill>
              </a:rPr>
              <a:t>T</a:t>
            </a:r>
            <a:r>
              <a:rPr lang="en-US" baseline="-25000" dirty="0" err="1">
                <a:solidFill>
                  <a:srgbClr val="C00000"/>
                </a:solidFill>
              </a:rPr>
              <a:t>s</a:t>
            </a:r>
            <a:r>
              <a:rPr lang="en-US" dirty="0">
                <a:solidFill>
                  <a:srgbClr val="C00000"/>
                </a:solidFill>
              </a:rPr>
              <a:t> 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Variation of average output voltage during one </a:t>
            </a:r>
            <a:r>
              <a:rPr lang="en-US" dirty="0" err="1">
                <a:solidFill>
                  <a:srgbClr val="00B050"/>
                </a:solidFill>
              </a:rPr>
              <a:t>T</a:t>
            </a:r>
            <a:r>
              <a:rPr lang="en-US" baseline="-25000" dirty="0" err="1">
                <a:solidFill>
                  <a:srgbClr val="00B050"/>
                </a:solidFill>
              </a:rPr>
              <a:t>s</a:t>
            </a:r>
            <a:r>
              <a:rPr lang="en-US" dirty="0">
                <a:solidFill>
                  <a:srgbClr val="00B050"/>
                </a:solidFill>
              </a:rPr>
              <a:t> with variation in </a:t>
            </a:r>
            <a:r>
              <a:rPr lang="en-US" dirty="0" err="1">
                <a:solidFill>
                  <a:srgbClr val="00B050"/>
                </a:solidFill>
              </a:rPr>
              <a:t>v</a:t>
            </a:r>
            <a:r>
              <a:rPr lang="en-US" baseline="-25000" dirty="0" err="1">
                <a:solidFill>
                  <a:srgbClr val="00B050"/>
                </a:solidFill>
              </a:rPr>
              <a:t>control</a:t>
            </a:r>
            <a:r>
              <a:rPr lang="en-US" dirty="0">
                <a:solidFill>
                  <a:srgbClr val="00B050"/>
                </a:solidFill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372358"/>
              </p:ext>
            </p:extLst>
          </p:nvPr>
        </p:nvGraphicFramePr>
        <p:xfrm>
          <a:off x="1126033" y="836712"/>
          <a:ext cx="325120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47560" imgH="228600" progId="Equation.3">
                  <p:embed/>
                </p:oleObj>
              </mc:Choice>
              <mc:Fallback>
                <p:oleObj name="Equation" r:id="rId2" imgW="144756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6033" y="836712"/>
                        <a:ext cx="3251200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251240"/>
              </p:ext>
            </p:extLst>
          </p:nvPr>
        </p:nvGraphicFramePr>
        <p:xfrm>
          <a:off x="2382838" y="1268413"/>
          <a:ext cx="3252787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47560" imgH="431640" progId="Equation.3">
                  <p:embed/>
                </p:oleObj>
              </mc:Choice>
              <mc:Fallback>
                <p:oleObj name="Equation" r:id="rId4" imgW="1447560" imgH="431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2838" y="1268413"/>
                        <a:ext cx="3252787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4871779"/>
              </p:ext>
            </p:extLst>
          </p:nvPr>
        </p:nvGraphicFramePr>
        <p:xfrm>
          <a:off x="2486025" y="1916113"/>
          <a:ext cx="3738563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63560" imgH="431640" progId="Equation.3">
                  <p:embed/>
                </p:oleObj>
              </mc:Choice>
              <mc:Fallback>
                <p:oleObj name="Equation" r:id="rId6" imgW="1663560" imgH="431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6025" y="1916113"/>
                        <a:ext cx="3738563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501008"/>
            <a:ext cx="4970022" cy="36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361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507288" cy="572149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For sinusoidal </a:t>
            </a:r>
            <a:r>
              <a:rPr lang="en-US" dirty="0" err="1">
                <a:solidFill>
                  <a:srgbClr val="C00000"/>
                </a:solidFill>
              </a:rPr>
              <a:t>V</a:t>
            </a:r>
            <a:r>
              <a:rPr lang="en-US" baseline="-25000" dirty="0" err="1">
                <a:solidFill>
                  <a:srgbClr val="C00000"/>
                </a:solidFill>
              </a:rPr>
              <a:t>control</a:t>
            </a:r>
            <a:r>
              <a:rPr lang="en-US" dirty="0">
                <a:solidFill>
                  <a:srgbClr val="C00000"/>
                </a:solidFill>
              </a:rPr>
              <a:t>, instantaneous average load voltage is as given below.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The distortion results in lower order harmonics such as 3</a:t>
            </a:r>
            <a:r>
              <a:rPr lang="en-US" baseline="30000" dirty="0">
                <a:solidFill>
                  <a:srgbClr val="00B050"/>
                </a:solidFill>
              </a:rPr>
              <a:t>rd</a:t>
            </a:r>
            <a:r>
              <a:rPr lang="en-US" dirty="0">
                <a:solidFill>
                  <a:srgbClr val="00B050"/>
                </a:solidFill>
              </a:rPr>
              <a:t>, 5</a:t>
            </a:r>
            <a:r>
              <a:rPr lang="en-US" baseline="30000" dirty="0">
                <a:solidFill>
                  <a:srgbClr val="00B050"/>
                </a:solidFill>
              </a:rPr>
              <a:t>th</a:t>
            </a:r>
            <a:r>
              <a:rPr lang="en-US" dirty="0">
                <a:solidFill>
                  <a:srgbClr val="00B050"/>
                </a:solidFill>
              </a:rPr>
              <a:t>, 7</a:t>
            </a:r>
            <a:r>
              <a:rPr lang="en-US" baseline="30000" dirty="0">
                <a:solidFill>
                  <a:srgbClr val="00B050"/>
                </a:solidFill>
              </a:rPr>
              <a:t>th</a:t>
            </a:r>
            <a:r>
              <a:rPr lang="en-US" dirty="0">
                <a:solidFill>
                  <a:srgbClr val="00B050"/>
                </a:solidFill>
              </a:rPr>
              <a:t> etc.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45260"/>
            <a:ext cx="5492080" cy="3207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770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C00000"/>
                </a:solidFill>
              </a:rPr>
              <a:t>Third Harmonic Injection PWM</a:t>
            </a:r>
            <a:br>
              <a:rPr lang="en-US" b="1" u="sng" dirty="0">
                <a:solidFill>
                  <a:srgbClr val="C00000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8991600" cy="6096000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rgbClr val="00B0F0"/>
                </a:solidFill>
              </a:rPr>
              <a:t>The modulating wave </a:t>
            </a:r>
            <a:r>
              <a:rPr lang="en-US" sz="2600" b="1" dirty="0" err="1">
                <a:solidFill>
                  <a:srgbClr val="00B0F0"/>
                </a:solidFill>
              </a:rPr>
              <a:t>v</a:t>
            </a:r>
            <a:r>
              <a:rPr lang="en-US" sz="2600" b="1" baseline="-25000" dirty="0" err="1">
                <a:solidFill>
                  <a:srgbClr val="00B0F0"/>
                </a:solidFill>
              </a:rPr>
              <a:t>mA</a:t>
            </a:r>
            <a:r>
              <a:rPr lang="en-US" sz="2600" b="1" baseline="-25000" dirty="0">
                <a:solidFill>
                  <a:srgbClr val="00B0F0"/>
                </a:solidFill>
              </a:rPr>
              <a:t> </a:t>
            </a:r>
            <a:r>
              <a:rPr lang="en-US" sz="2600" b="1" dirty="0">
                <a:solidFill>
                  <a:srgbClr val="00B0F0"/>
                </a:solidFill>
              </a:rPr>
              <a:t>is composed</a:t>
            </a:r>
          </a:p>
          <a:p>
            <a:r>
              <a:rPr lang="en-US" sz="2600" b="1" dirty="0">
                <a:solidFill>
                  <a:srgbClr val="00B0F0"/>
                </a:solidFill>
              </a:rPr>
              <a:t> of a sinusoidal component v</a:t>
            </a:r>
            <a:r>
              <a:rPr lang="en-US" sz="2600" b="1" baseline="-25000" dirty="0">
                <a:solidFill>
                  <a:srgbClr val="00B0F0"/>
                </a:solidFill>
              </a:rPr>
              <a:t>m1</a:t>
            </a:r>
            <a:r>
              <a:rPr lang="en-US" sz="2600" b="1" dirty="0">
                <a:solidFill>
                  <a:srgbClr val="00B0F0"/>
                </a:solidFill>
              </a:rPr>
              <a:t> at the required output frequency and a third harmonic component v</a:t>
            </a:r>
            <a:r>
              <a:rPr lang="en-US" sz="2600" b="1" baseline="-25000" dirty="0">
                <a:solidFill>
                  <a:srgbClr val="00B0F0"/>
                </a:solidFill>
              </a:rPr>
              <a:t>m3.    </a:t>
            </a:r>
            <a:r>
              <a:rPr lang="en-US" sz="2600" b="1" dirty="0">
                <a:solidFill>
                  <a:srgbClr val="00B0F0"/>
                </a:solidFill>
              </a:rPr>
              <a:t> </a:t>
            </a:r>
          </a:p>
          <a:p>
            <a:endParaRPr lang="en-US" sz="2600" b="1" dirty="0">
              <a:solidFill>
                <a:srgbClr val="00B050"/>
              </a:solidFill>
            </a:endParaRPr>
          </a:p>
          <a:p>
            <a:endParaRPr lang="en-US" sz="2600" b="1" dirty="0">
              <a:solidFill>
                <a:srgbClr val="00B050"/>
              </a:solidFill>
            </a:endParaRPr>
          </a:p>
          <a:p>
            <a:endParaRPr lang="en-US" sz="2600" b="1" dirty="0">
              <a:solidFill>
                <a:srgbClr val="00B050"/>
              </a:solidFill>
            </a:endParaRPr>
          </a:p>
          <a:p>
            <a:endParaRPr lang="en-US" sz="2600" b="1" dirty="0">
              <a:solidFill>
                <a:srgbClr val="00B050"/>
              </a:solidFill>
            </a:endParaRPr>
          </a:p>
          <a:p>
            <a:endParaRPr lang="en-US" sz="2600" b="1" dirty="0">
              <a:solidFill>
                <a:srgbClr val="00B050"/>
              </a:solidFill>
            </a:endParaRPr>
          </a:p>
          <a:p>
            <a:endParaRPr lang="en-US" sz="2600" b="1" dirty="0">
              <a:solidFill>
                <a:srgbClr val="00B050"/>
              </a:solidFill>
            </a:endParaRPr>
          </a:p>
          <a:p>
            <a:r>
              <a:rPr lang="en-US" sz="2600" b="1" dirty="0">
                <a:solidFill>
                  <a:srgbClr val="00B050"/>
                </a:solidFill>
              </a:rPr>
              <a:t>This reduces the peak of the modulating wave and hence avoids the over modulation condition. 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This modulation technique is known as third harmonic injection</a:t>
            </a:r>
          </a:p>
          <a:p>
            <a:endParaRPr lang="en-US" sz="2600" b="1" dirty="0">
              <a:solidFill>
                <a:srgbClr val="00B0F0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885020"/>
            <a:ext cx="8136904" cy="2768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1071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457200"/>
                <a:ext cx="8991600" cy="6096000"/>
              </a:xfrm>
            </p:spPr>
            <p:txBody>
              <a:bodyPr>
                <a:normAutofit/>
              </a:bodyPr>
              <a:lstStyle/>
              <a:p>
                <a:endParaRPr lang="en-US" sz="26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endParaRPr lang="en-US" sz="26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endParaRPr lang="en-US" sz="26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endParaRPr lang="en-US" sz="26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endParaRPr lang="en-US" sz="26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endParaRPr lang="en-US" sz="26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r>
                  <a:rPr lang="en-US" sz="2600" b="1" dirty="0" err="1">
                    <a:solidFill>
                      <a:schemeClr val="accent6">
                        <a:lumMod val="50000"/>
                      </a:schemeClr>
                    </a:solidFill>
                  </a:rPr>
                  <a:t>v</a:t>
                </a:r>
                <a:r>
                  <a:rPr lang="en-US" sz="2600" b="1" baseline="-25000" dirty="0" err="1">
                    <a:solidFill>
                      <a:schemeClr val="accent6">
                        <a:lumMod val="50000"/>
                      </a:schemeClr>
                    </a:solidFill>
                  </a:rPr>
                  <a:t>mA</a:t>
                </a:r>
                <a:r>
                  <a:rPr lang="en-US" sz="2600" b="1" dirty="0">
                    <a:solidFill>
                      <a:schemeClr val="accent6">
                        <a:lumMod val="50000"/>
                      </a:schemeClr>
                    </a:solidFill>
                  </a:rPr>
                  <a:t>  is flattened on the top. </a:t>
                </a:r>
              </a:p>
              <a:p>
                <a:r>
                  <a:rPr lang="en-US" sz="2600" b="1" dirty="0"/>
                  <a:t>The peak of the component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 smtClean="0">
                                <a:latin typeface="Cambria Math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600" b="1" i="1" smtClean="0">
                                <a:latin typeface="Cambria Math"/>
                              </a:rPr>
                              <m:t>𝒎</m:t>
                            </m:r>
                            <m:r>
                              <a:rPr lang="en-US" sz="2600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600" b="1" dirty="0"/>
                  <a:t>can be  higher than the peak of triangular carrier wave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600" b="1" i="1" smtClean="0">
                                <a:latin typeface="Cambria Math"/>
                              </a:rPr>
                              <m:t>𝒄𝒓</m:t>
                            </m:r>
                          </m:sub>
                        </m:sSub>
                      </m:e>
                    </m:acc>
                    <m:r>
                      <a:rPr lang="en-US" sz="2600" b="1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600" b="1" dirty="0"/>
                  <a:t>,</a:t>
                </a:r>
              </a:p>
              <a:p>
                <a:r>
                  <a:rPr lang="en-US" sz="2600" b="1" dirty="0">
                    <a:solidFill>
                      <a:srgbClr val="C00000"/>
                    </a:solidFill>
                  </a:rPr>
                  <a:t>This boosts the fundamental voltage </a:t>
                </a:r>
                <a:r>
                  <a:rPr lang="en-US" sz="2600" b="1" i="1" dirty="0">
                    <a:solidFill>
                      <a:srgbClr val="C00000"/>
                    </a:solidFill>
                  </a:rPr>
                  <a:t>v</a:t>
                </a:r>
                <a:r>
                  <a:rPr lang="en-US" sz="2600" b="1" i="1" baseline="-25000" dirty="0">
                    <a:solidFill>
                      <a:srgbClr val="C00000"/>
                    </a:solidFill>
                  </a:rPr>
                  <a:t>AB1</a:t>
                </a:r>
                <a:r>
                  <a:rPr lang="en-US" sz="2600" i="1" dirty="0"/>
                  <a:t>. </a:t>
                </a:r>
              </a:p>
              <a:p>
                <a:r>
                  <a:rPr lang="en-US" sz="2600" b="1" dirty="0">
                    <a:solidFill>
                      <a:srgbClr val="00B050"/>
                    </a:solidFill>
                  </a:rPr>
                  <a:t>But the peak modulating wave ˆ</a:t>
                </a:r>
                <a:r>
                  <a:rPr lang="en-US" sz="2600" b="1" dirty="0" err="1">
                    <a:solidFill>
                      <a:srgbClr val="00B050"/>
                    </a:solidFill>
                  </a:rPr>
                  <a:t>v</a:t>
                </a:r>
                <a:r>
                  <a:rPr lang="en-US" sz="2600" b="1" baseline="-25000" dirty="0" err="1">
                    <a:solidFill>
                      <a:srgbClr val="00B050"/>
                    </a:solidFill>
                  </a:rPr>
                  <a:t>mA</a:t>
                </a:r>
                <a:r>
                  <a:rPr lang="en-US" sz="2600" b="1" baseline="-25000" dirty="0">
                    <a:solidFill>
                      <a:srgbClr val="00B050"/>
                    </a:solidFill>
                  </a:rPr>
                  <a:t> </a:t>
                </a:r>
                <a:r>
                  <a:rPr lang="en-US" sz="2600" b="1" dirty="0">
                    <a:solidFill>
                      <a:srgbClr val="00B050"/>
                    </a:solidFill>
                  </a:rPr>
                  <a:t>can be kept lower than ˆ</a:t>
                </a:r>
                <a:r>
                  <a:rPr lang="en-US" sz="2600" b="1" dirty="0" err="1">
                    <a:solidFill>
                      <a:srgbClr val="00B050"/>
                    </a:solidFill>
                  </a:rPr>
                  <a:t>v</a:t>
                </a:r>
                <a:r>
                  <a:rPr lang="en-US" sz="2600" b="1" baseline="-25000" dirty="0" err="1">
                    <a:solidFill>
                      <a:srgbClr val="00B050"/>
                    </a:solidFill>
                  </a:rPr>
                  <a:t>cr</a:t>
                </a:r>
                <a:r>
                  <a:rPr lang="en-US" sz="2600" b="1" dirty="0">
                    <a:solidFill>
                      <a:srgbClr val="00B050"/>
                    </a:solidFill>
                  </a:rPr>
                  <a:t>, so that the problems caused by over modulation can be avoided</a:t>
                </a:r>
                <a:r>
                  <a:rPr lang="en-US" sz="2600" i="1" dirty="0"/>
                  <a:t>. </a:t>
                </a: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457200"/>
                <a:ext cx="8991600" cy="6096000"/>
              </a:xfrm>
              <a:blipFill rotWithShape="1">
                <a:blip r:embed="rId2"/>
                <a:stretch>
                  <a:fillRect l="-1017" r="-881" b="-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9632" y="260648"/>
            <a:ext cx="7272808" cy="2718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3628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The </a:t>
            </a:r>
            <a:r>
              <a:rPr lang="en-US" b="1" dirty="0">
                <a:solidFill>
                  <a:srgbClr val="00B050"/>
                </a:solidFill>
              </a:rPr>
              <a:t>maximum amount of </a:t>
            </a:r>
            <a:r>
              <a:rPr lang="en-US" b="1" i="1" dirty="0">
                <a:solidFill>
                  <a:srgbClr val="00B050"/>
                </a:solidFill>
              </a:rPr>
              <a:t>v</a:t>
            </a:r>
            <a:r>
              <a:rPr lang="en-US" b="1" i="1" baseline="-25000" dirty="0">
                <a:solidFill>
                  <a:srgbClr val="00B050"/>
                </a:solidFill>
              </a:rPr>
              <a:t>AB1</a:t>
            </a:r>
            <a:r>
              <a:rPr lang="en-US" b="1" i="1" dirty="0">
                <a:solidFill>
                  <a:srgbClr val="00B050"/>
                </a:solidFill>
              </a:rPr>
              <a:t> that can be increased by this scheme is 15.5%.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  <a:latin typeface="TimesNewRomanPS"/>
              </a:rPr>
              <a:t>The injected third harmonic component v</a:t>
            </a:r>
            <a:r>
              <a:rPr lang="en-US" sz="800" b="1" dirty="0">
                <a:solidFill>
                  <a:srgbClr val="C00000"/>
                </a:solidFill>
                <a:latin typeface="TimesNewRomanPS-Italic"/>
              </a:rPr>
              <a:t>m</a:t>
            </a:r>
            <a:r>
              <a:rPr lang="en-US" sz="800" b="1" dirty="0">
                <a:solidFill>
                  <a:srgbClr val="C00000"/>
                </a:solidFill>
                <a:latin typeface="TimesNewRomanPS"/>
              </a:rPr>
              <a:t>3 </a:t>
            </a:r>
            <a:r>
              <a:rPr lang="en-US" b="1" dirty="0">
                <a:solidFill>
                  <a:srgbClr val="C00000"/>
                </a:solidFill>
                <a:latin typeface="TimesNewRomanPS"/>
              </a:rPr>
              <a:t>will not increase the harmonic distortion for </a:t>
            </a:r>
            <a:r>
              <a:rPr lang="en-US" b="1" dirty="0" err="1">
                <a:solidFill>
                  <a:srgbClr val="C00000"/>
                </a:solidFill>
                <a:latin typeface="TimesNewRomanPS-Italic"/>
              </a:rPr>
              <a:t>v</a:t>
            </a:r>
            <a:r>
              <a:rPr lang="en-US" sz="800" b="1" dirty="0" err="1">
                <a:solidFill>
                  <a:srgbClr val="C00000"/>
                </a:solidFill>
                <a:latin typeface="TimesNewRomanPS-Italic"/>
              </a:rPr>
              <a:t>AB</a:t>
            </a:r>
            <a:r>
              <a:rPr lang="en-US" b="1" dirty="0">
                <a:solidFill>
                  <a:srgbClr val="C00000"/>
                </a:solidFill>
                <a:latin typeface="TimesNewRomanPS"/>
              </a:rPr>
              <a:t>. </a:t>
            </a:r>
          </a:p>
          <a:p>
            <a:r>
              <a:rPr lang="en-US" b="1" dirty="0">
                <a:solidFill>
                  <a:srgbClr val="0070C0"/>
                </a:solidFill>
                <a:latin typeface="TimesNewRomanPS"/>
              </a:rPr>
              <a:t>It appears in each of the inverter terminal voltages </a:t>
            </a:r>
            <a:r>
              <a:rPr lang="en-US" b="1" dirty="0" err="1">
                <a:solidFill>
                  <a:srgbClr val="0070C0"/>
                </a:solidFill>
                <a:latin typeface="TimesNewRomanPS-Italic"/>
              </a:rPr>
              <a:t>v</a:t>
            </a:r>
            <a:r>
              <a:rPr lang="en-US" sz="800" b="1" dirty="0" err="1">
                <a:solidFill>
                  <a:srgbClr val="0070C0"/>
                </a:solidFill>
                <a:latin typeface="TimesNewRomanPS-Italic"/>
              </a:rPr>
              <a:t>AN</a:t>
            </a:r>
            <a:r>
              <a:rPr lang="en-US" b="1" dirty="0">
                <a:solidFill>
                  <a:srgbClr val="0070C0"/>
                </a:solidFill>
                <a:latin typeface="TimesNewRomanPS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TimesNewRomanPS-Italic"/>
              </a:rPr>
              <a:t>v</a:t>
            </a:r>
            <a:r>
              <a:rPr lang="en-US" sz="800" b="1" dirty="0" err="1">
                <a:solidFill>
                  <a:srgbClr val="0070C0"/>
                </a:solidFill>
                <a:latin typeface="TimesNewRomanPS-Italic"/>
              </a:rPr>
              <a:t>BN</a:t>
            </a:r>
            <a:r>
              <a:rPr lang="en-US" sz="800" b="1" dirty="0">
                <a:solidFill>
                  <a:srgbClr val="0070C0"/>
                </a:solidFill>
                <a:latin typeface="TimesNewRomanPS-Italic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TimesNewRomanPS"/>
              </a:rPr>
              <a:t>and </a:t>
            </a:r>
            <a:r>
              <a:rPr lang="en-US" b="1" dirty="0" err="1">
                <a:solidFill>
                  <a:srgbClr val="0070C0"/>
                </a:solidFill>
                <a:latin typeface="TimesNewRomanPS-Italic"/>
              </a:rPr>
              <a:t>v</a:t>
            </a:r>
            <a:r>
              <a:rPr lang="en-US" sz="800" b="1" dirty="0" err="1">
                <a:solidFill>
                  <a:srgbClr val="0070C0"/>
                </a:solidFill>
                <a:latin typeface="TimesNewRomanPS-Italic"/>
              </a:rPr>
              <a:t>CN</a:t>
            </a:r>
            <a:r>
              <a:rPr lang="en-US" b="1" dirty="0">
                <a:solidFill>
                  <a:srgbClr val="0070C0"/>
                </a:solidFill>
                <a:latin typeface="TimesNewRomanPS"/>
              </a:rPr>
              <a:t> </a:t>
            </a:r>
          </a:p>
          <a:p>
            <a:r>
              <a:rPr lang="en-US" sz="2600" b="1" dirty="0">
                <a:solidFill>
                  <a:srgbClr val="00B050"/>
                </a:solidFill>
                <a:latin typeface="TimesNewRomanPS"/>
              </a:rPr>
              <a:t>It does not exist in the line-to-line voltage </a:t>
            </a:r>
            <a:r>
              <a:rPr lang="en-US" sz="2600" b="1" dirty="0" err="1">
                <a:solidFill>
                  <a:srgbClr val="00B050"/>
                </a:solidFill>
                <a:latin typeface="TimesNewRomanPS-Italic"/>
              </a:rPr>
              <a:t>v</a:t>
            </a:r>
            <a:r>
              <a:rPr lang="en-US" sz="2600" b="1" baseline="-25000" dirty="0" err="1">
                <a:solidFill>
                  <a:srgbClr val="00B050"/>
                </a:solidFill>
                <a:latin typeface="TimesNewRomanPS-Italic"/>
              </a:rPr>
              <a:t>AB</a:t>
            </a:r>
            <a:r>
              <a:rPr lang="en-US" sz="2600" b="1" dirty="0">
                <a:solidFill>
                  <a:srgbClr val="00B050"/>
                </a:solidFill>
                <a:latin typeface="TimesNewRomanPS"/>
              </a:rPr>
              <a:t>. </a:t>
            </a:r>
          </a:p>
          <a:p>
            <a:r>
              <a:rPr lang="en-US" sz="2600" b="1" dirty="0" err="1">
                <a:solidFill>
                  <a:srgbClr val="00B050"/>
                </a:solidFill>
                <a:latin typeface="TimesNewRomanPS-Italic"/>
              </a:rPr>
              <a:t>v</a:t>
            </a:r>
            <a:r>
              <a:rPr lang="en-US" sz="2600" b="1" baseline="-25000" dirty="0" err="1">
                <a:solidFill>
                  <a:srgbClr val="00B050"/>
                </a:solidFill>
                <a:latin typeface="TimesNewRomanPS-Italic"/>
              </a:rPr>
              <a:t>AB</a:t>
            </a:r>
            <a:r>
              <a:rPr lang="en-US" sz="2600" b="1" dirty="0">
                <a:solidFill>
                  <a:srgbClr val="00B050"/>
                </a:solidFill>
                <a:latin typeface="TimesNewRomanPS-Italic"/>
              </a:rPr>
              <a:t> </a:t>
            </a:r>
            <a:r>
              <a:rPr lang="en-US" sz="2600" b="1" dirty="0">
                <a:solidFill>
                  <a:srgbClr val="00B050"/>
                </a:solidFill>
                <a:latin typeface="TimesNewRomanPS"/>
              </a:rPr>
              <a:t>= </a:t>
            </a:r>
            <a:r>
              <a:rPr lang="en-US" sz="2600" b="1" dirty="0" err="1">
                <a:solidFill>
                  <a:srgbClr val="00B050"/>
                </a:solidFill>
                <a:latin typeface="TimesNewRomanPS-Italic"/>
              </a:rPr>
              <a:t>v</a:t>
            </a:r>
            <a:r>
              <a:rPr lang="en-US" sz="2600" b="1" baseline="-25000" dirty="0" err="1">
                <a:solidFill>
                  <a:srgbClr val="00B050"/>
                </a:solidFill>
                <a:latin typeface="TimesNewRomanPS-Italic"/>
              </a:rPr>
              <a:t>AN</a:t>
            </a:r>
            <a:r>
              <a:rPr lang="en-US" sz="2600" b="1" dirty="0">
                <a:solidFill>
                  <a:srgbClr val="00B050"/>
                </a:solidFill>
                <a:latin typeface="TimesNewRomanPS-Italic"/>
              </a:rPr>
              <a:t> </a:t>
            </a:r>
            <a:r>
              <a:rPr lang="en-US" sz="2600" b="1" dirty="0">
                <a:solidFill>
                  <a:srgbClr val="00B050"/>
                </a:solidFill>
                <a:latin typeface="TimesNewRomanPS"/>
              </a:rPr>
              <a:t>– </a:t>
            </a:r>
            <a:r>
              <a:rPr lang="en-US" sz="2600" b="1" dirty="0" err="1">
                <a:solidFill>
                  <a:srgbClr val="00B050"/>
                </a:solidFill>
                <a:latin typeface="TimesNewRomanPS-Italic"/>
              </a:rPr>
              <a:t>v</a:t>
            </a:r>
            <a:r>
              <a:rPr lang="en-US" sz="2600" b="1" baseline="-25000" dirty="0" err="1">
                <a:solidFill>
                  <a:srgbClr val="00B050"/>
                </a:solidFill>
                <a:latin typeface="TimesNewRomanPS-Italic"/>
              </a:rPr>
              <a:t>BN</a:t>
            </a:r>
            <a:r>
              <a:rPr lang="en-US" sz="2600" b="1" dirty="0">
                <a:solidFill>
                  <a:srgbClr val="00B050"/>
                </a:solidFill>
                <a:latin typeface="TimesNewRomanPS"/>
              </a:rPr>
              <a:t>, </a:t>
            </a:r>
          </a:p>
          <a:p>
            <a:r>
              <a:rPr lang="en-US" b="1" dirty="0">
                <a:solidFill>
                  <a:srgbClr val="C00000"/>
                </a:solidFill>
                <a:latin typeface="TimesNewRomanPS"/>
              </a:rPr>
              <a:t>The third-order harmonics in </a:t>
            </a:r>
            <a:r>
              <a:rPr lang="en-US" b="1" dirty="0" err="1">
                <a:solidFill>
                  <a:srgbClr val="C00000"/>
                </a:solidFill>
                <a:latin typeface="TimesNewRomanPS-Italic"/>
              </a:rPr>
              <a:t>v</a:t>
            </a:r>
            <a:r>
              <a:rPr lang="en-US" sz="800" b="1" dirty="0" err="1">
                <a:solidFill>
                  <a:srgbClr val="C00000"/>
                </a:solidFill>
                <a:latin typeface="TimesNewRomanPS-Italic"/>
              </a:rPr>
              <a:t>AN</a:t>
            </a:r>
            <a:r>
              <a:rPr lang="en-US" sz="800" b="1" dirty="0">
                <a:solidFill>
                  <a:srgbClr val="C00000"/>
                </a:solidFill>
                <a:latin typeface="TimesNewRomanPS-Italic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TimesNewRomanPS"/>
              </a:rPr>
              <a:t>and </a:t>
            </a:r>
            <a:r>
              <a:rPr lang="en-US" b="1" dirty="0" err="1">
                <a:solidFill>
                  <a:srgbClr val="C00000"/>
                </a:solidFill>
                <a:latin typeface="TimesNewRomanPS-Italic"/>
              </a:rPr>
              <a:t>v</a:t>
            </a:r>
            <a:r>
              <a:rPr lang="en-US" sz="800" b="1" dirty="0" err="1">
                <a:solidFill>
                  <a:srgbClr val="C00000"/>
                </a:solidFill>
                <a:latin typeface="TimesNewRomanPS-Italic"/>
              </a:rPr>
              <a:t>BN</a:t>
            </a:r>
            <a:r>
              <a:rPr lang="en-US" sz="800" b="1" dirty="0">
                <a:solidFill>
                  <a:srgbClr val="C00000"/>
                </a:solidFill>
                <a:latin typeface="TimesNewRomanPS-Italic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TimesNewRomanPS"/>
              </a:rPr>
              <a:t>cancel each other</a:t>
            </a:r>
            <a:r>
              <a:rPr lang="en-US" dirty="0">
                <a:latin typeface="TimesNewRomanPS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48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sz="3200" u="sng" dirty="0">
                <a:solidFill>
                  <a:srgbClr val="C00000"/>
                </a:solidFill>
              </a:rPr>
              <a:t>C- Filter to Eliminate Output Harmonics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6712"/>
            <a:ext cx="8964488" cy="6021288"/>
          </a:xfrm>
        </p:spPr>
        <p:txBody>
          <a:bodyPr/>
          <a:lstStyle/>
          <a:p>
            <a:r>
              <a:rPr lang="en-US" sz="2800" b="1" dirty="0"/>
              <a:t>A single phase full bridge inverter supplies a load of R = 10</a:t>
            </a:r>
            <a:r>
              <a:rPr lang="el-GR" sz="2800" b="1" dirty="0"/>
              <a:t>Ω</a:t>
            </a:r>
            <a:r>
              <a:rPr lang="en-US" sz="2800" b="1" dirty="0"/>
              <a:t>, L = 31.5mH and C = 112</a:t>
            </a:r>
            <a:r>
              <a:rPr lang="el-GR" sz="2800" b="1" dirty="0"/>
              <a:t>μ</a:t>
            </a:r>
            <a:r>
              <a:rPr lang="en-US" sz="2800" b="1" dirty="0"/>
              <a:t>F.  The dc input voltage is V</a:t>
            </a:r>
            <a:r>
              <a:rPr lang="en-US" sz="2800" b="1" baseline="-25000" dirty="0"/>
              <a:t>s</a:t>
            </a:r>
            <a:r>
              <a:rPr lang="en-US" sz="2800" b="1" dirty="0"/>
              <a:t> = 220V and the inverter frequency is f</a:t>
            </a:r>
            <a:r>
              <a:rPr lang="en-US" sz="2800" b="1" baseline="-25000" dirty="0"/>
              <a:t>0</a:t>
            </a:r>
            <a:r>
              <a:rPr lang="en-US" sz="2800" b="1" dirty="0"/>
              <a:t> = 60Hz.The output voltage has two notches such that the third and fifth harmonics are eliminated.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Determine the expression for the load current</a:t>
            </a:r>
            <a:r>
              <a:rPr lang="en-US" sz="2800" dirty="0">
                <a:solidFill>
                  <a:srgbClr val="00B050"/>
                </a:solidFill>
              </a:rPr>
              <a:t>.  </a:t>
            </a:r>
          </a:p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If an output C filter is used to eliminate seventh and higher order harmonics, determine the filter capacitance.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145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6632"/>
            <a:ext cx="8964488" cy="655272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Inductive reactance for the nth harmonic voltage is </a:t>
            </a:r>
          </a:p>
          <a:p>
            <a:r>
              <a:rPr lang="en-US" dirty="0"/>
              <a:t>                       X</a:t>
            </a:r>
            <a:r>
              <a:rPr lang="en-US" baseline="-25000" dirty="0"/>
              <a:t>L  </a:t>
            </a:r>
            <a:r>
              <a:rPr lang="en-US" dirty="0"/>
              <a:t>=  j2n×</a:t>
            </a:r>
            <a:r>
              <a:rPr lang="el-GR" dirty="0"/>
              <a:t> π </a:t>
            </a:r>
            <a:r>
              <a:rPr lang="en-US" dirty="0"/>
              <a:t>× 50×31.5×10</a:t>
            </a:r>
            <a:r>
              <a:rPr lang="en-US" baseline="30000" dirty="0"/>
              <a:t>-3 </a:t>
            </a:r>
          </a:p>
          <a:p>
            <a:r>
              <a:rPr lang="en-US" dirty="0"/>
              <a:t>                             =  j9.9n</a:t>
            </a:r>
            <a:r>
              <a:rPr lang="el-GR" b="1" dirty="0"/>
              <a:t>Ω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912638"/>
              </p:ext>
            </p:extLst>
          </p:nvPr>
        </p:nvGraphicFramePr>
        <p:xfrm>
          <a:off x="323528" y="332656"/>
          <a:ext cx="8274050" cy="312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8273880" imgH="3127320" progId="Visio.Drawing.11">
                  <p:embed/>
                </p:oleObj>
              </mc:Choice>
              <mc:Fallback>
                <p:oleObj name="Visio" r:id="rId2" imgW="8273880" imgH="312732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3528" y="332656"/>
                        <a:ext cx="8274050" cy="312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802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533400"/>
            <a:ext cx="8964488" cy="63246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</a:rPr>
              <a:t>For a pair of pulses positioned at  </a:t>
            </a:r>
            <a:r>
              <a:rPr lang="el-GR" sz="2800" b="1" dirty="0">
                <a:solidFill>
                  <a:srgbClr val="FF0000"/>
                </a:solidFill>
              </a:rPr>
              <a:t>α</a:t>
            </a:r>
            <a:r>
              <a:rPr lang="en-US" sz="2800" b="1" baseline="-25000" dirty="0">
                <a:solidFill>
                  <a:srgbClr val="FF0000"/>
                </a:solidFill>
              </a:rPr>
              <a:t>k   </a:t>
            </a:r>
            <a:r>
              <a:rPr lang="en-US" sz="2800" b="1" dirty="0">
                <a:solidFill>
                  <a:srgbClr val="FF0000"/>
                </a:solidFill>
              </a:rPr>
              <a:t>and π+ </a:t>
            </a:r>
            <a:r>
              <a:rPr lang="el-GR" sz="2800" b="1" dirty="0">
                <a:solidFill>
                  <a:srgbClr val="FF0000"/>
                </a:solidFill>
              </a:rPr>
              <a:t>α</a:t>
            </a:r>
            <a:r>
              <a:rPr lang="en-US" sz="2800" b="1" baseline="-25000" dirty="0">
                <a:solidFill>
                  <a:srgbClr val="FF0000"/>
                </a:solidFill>
              </a:rPr>
              <a:t>k</a:t>
            </a:r>
          </a:p>
          <a:p>
            <a:endParaRPr lang="en-US" sz="2800" dirty="0"/>
          </a:p>
          <a:p>
            <a:endParaRPr lang="en-US" sz="2800" dirty="0"/>
          </a:p>
          <a:p>
            <a:pPr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44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3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160628"/>
              </p:ext>
            </p:extLst>
          </p:nvPr>
        </p:nvGraphicFramePr>
        <p:xfrm>
          <a:off x="179512" y="4869160"/>
          <a:ext cx="4081463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88760" imgH="495000" progId="Equation.3">
                  <p:embed/>
                </p:oleObj>
              </mc:Choice>
              <mc:Fallback>
                <p:oleObj name="Equation" r:id="rId2" imgW="1688760" imgH="4950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4869160"/>
                        <a:ext cx="4081463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0" y="1447800"/>
            <a:ext cx="4953000" cy="1143000"/>
          </a:xfrm>
          <a:prstGeom prst="rect">
            <a:avLst/>
          </a:prstGeom>
          <a:noFill/>
        </p:spPr>
      </p:pic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635816"/>
              </p:ext>
            </p:extLst>
          </p:nvPr>
        </p:nvGraphicFramePr>
        <p:xfrm>
          <a:off x="755576" y="3212976"/>
          <a:ext cx="723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08200" imgH="444500" progId="Equation.3">
                  <p:embed/>
                </p:oleObj>
              </mc:Choice>
              <mc:Fallback>
                <p:oleObj name="Equation" r:id="rId5" imgW="2108200" imgH="444500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212976"/>
                        <a:ext cx="7239000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 noChangeAspect="1"/>
          </p:cNvGraphicFramePr>
          <p:nvPr/>
        </p:nvGraphicFramePr>
        <p:xfrm>
          <a:off x="4800600" y="5843587"/>
          <a:ext cx="4038600" cy="109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6755" imgH="393529" progId="Equation.3">
                  <p:embed/>
                </p:oleObj>
              </mc:Choice>
              <mc:Fallback>
                <p:oleObj name="Equation" r:id="rId7" imgW="1256755" imgH="393529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5843587"/>
                        <a:ext cx="4038600" cy="1090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182565"/>
              </p:ext>
            </p:extLst>
          </p:nvPr>
        </p:nvGraphicFramePr>
        <p:xfrm>
          <a:off x="4355976" y="4941168"/>
          <a:ext cx="4788024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20760" imgH="393480" progId="Equation.3">
                  <p:embed/>
                </p:oleObj>
              </mc:Choice>
              <mc:Fallback>
                <p:oleObj name="Equation" r:id="rId9" imgW="21207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976" y="4941168"/>
                        <a:ext cx="4788024" cy="1090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964056"/>
              </p:ext>
            </p:extLst>
          </p:nvPr>
        </p:nvGraphicFramePr>
        <p:xfrm>
          <a:off x="251520" y="7143"/>
          <a:ext cx="7560840" cy="1621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1" imgW="9036000" imgH="2043000" progId="Visio.Drawing.11">
                  <p:embed/>
                </p:oleObj>
              </mc:Choice>
              <mc:Fallback>
                <p:oleObj name="Visio" r:id="rId11" imgW="9036000" imgH="204300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1520" y="7143"/>
                        <a:ext cx="7560840" cy="16216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3779912" y="935952"/>
            <a:ext cx="37908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711880" y="920998"/>
            <a:ext cx="37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</a:t>
            </a:r>
            <a:endParaRPr lang="en-US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7164288" y="980728"/>
            <a:ext cx="144016" cy="249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125576" y="948013"/>
            <a:ext cx="54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l-GR" dirty="0"/>
              <a:t>Π</a:t>
            </a:r>
            <a:endParaRPr lang="en-US" baseline="-25000" dirty="0"/>
          </a:p>
        </p:txBody>
      </p:sp>
      <p:grpSp>
        <p:nvGrpSpPr>
          <p:cNvPr id="8" name="Group 7"/>
          <p:cNvGrpSpPr/>
          <p:nvPr/>
        </p:nvGrpSpPr>
        <p:grpSpPr>
          <a:xfrm>
            <a:off x="2105294" y="566263"/>
            <a:ext cx="3924724" cy="658414"/>
            <a:chOff x="2087436" y="566620"/>
            <a:chExt cx="3924724" cy="658414"/>
          </a:xfrm>
        </p:grpSpPr>
        <p:sp>
          <p:nvSpPr>
            <p:cNvPr id="4" name="TextBox 3"/>
            <p:cNvSpPr txBox="1"/>
            <p:nvPr/>
          </p:nvSpPr>
          <p:spPr>
            <a:xfrm>
              <a:off x="2087436" y="855702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/>
                <a:t>α</a:t>
              </a:r>
              <a:r>
                <a:rPr lang="en-US" baseline="-25000" dirty="0"/>
                <a:t>k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53987" y="566620"/>
              <a:ext cx="758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/>
                <a:t>Π</a:t>
              </a:r>
              <a:r>
                <a:rPr lang="en-US" dirty="0"/>
                <a:t>+</a:t>
              </a:r>
              <a:r>
                <a:rPr lang="el-GR" dirty="0"/>
                <a:t>α</a:t>
              </a:r>
              <a:r>
                <a:rPr lang="en-US" baseline="-25000" dirty="0"/>
                <a:t>k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2248755" y="832368"/>
              <a:ext cx="91116" cy="1156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/>
            <p:cNvSpPr/>
            <p:nvPr/>
          </p:nvSpPr>
          <p:spPr>
            <a:xfrm>
              <a:off x="5486061" y="832992"/>
              <a:ext cx="108357" cy="1239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981875"/>
              </p:ext>
            </p:extLst>
          </p:nvPr>
        </p:nvGraphicFramePr>
        <p:xfrm>
          <a:off x="23529" y="548680"/>
          <a:ext cx="414337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14320" imgH="495000" progId="Equation.3">
                  <p:embed/>
                </p:oleObj>
              </mc:Choice>
              <mc:Fallback>
                <p:oleObj name="Equation" r:id="rId2" imgW="1714320" imgH="4950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29" y="548680"/>
                        <a:ext cx="4143375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949979"/>
              </p:ext>
            </p:extLst>
          </p:nvPr>
        </p:nvGraphicFramePr>
        <p:xfrm>
          <a:off x="4211960" y="2204864"/>
          <a:ext cx="4119562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82700" imgH="393700" progId="Equation.3">
                  <p:embed/>
                </p:oleObj>
              </mc:Choice>
              <mc:Fallback>
                <p:oleObj name="Equation" r:id="rId4" imgW="1282700" imgH="3937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2204864"/>
                        <a:ext cx="4119562" cy="1090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935415"/>
              </p:ext>
            </p:extLst>
          </p:nvPr>
        </p:nvGraphicFramePr>
        <p:xfrm>
          <a:off x="4355976" y="692696"/>
          <a:ext cx="4788024" cy="109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70000" imgH="393480" progId="Equation.3">
                  <p:embed/>
                </p:oleObj>
              </mc:Choice>
              <mc:Fallback>
                <p:oleObj name="Equation" r:id="rId6" imgW="20700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976" y="692696"/>
                        <a:ext cx="4788024" cy="1090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5937523"/>
          </a:xfrm>
        </p:spPr>
        <p:txBody>
          <a:bodyPr/>
          <a:lstStyle/>
          <a:p>
            <a:r>
              <a:rPr lang="en-US" sz="2400" b="1" dirty="0">
                <a:solidFill>
                  <a:srgbClr val="FF0000"/>
                </a:solidFill>
              </a:rPr>
              <a:t> If M such pairs of pulses are present in one cycle, then ;</a:t>
            </a:r>
          </a:p>
          <a:p>
            <a:endParaRPr lang="en-US" dirty="0"/>
          </a:p>
        </p:txBody>
      </p: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1901031"/>
            <a:ext cx="4191000" cy="1143000"/>
          </a:xfrm>
          <a:prstGeom prst="rect">
            <a:avLst/>
          </a:prstGeom>
          <a:noFill/>
        </p:spPr>
      </p:pic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0" y="952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9512" y="3344861"/>
            <a:ext cx="5257800" cy="1295400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6881" y="5132941"/>
            <a:ext cx="6477000" cy="1143000"/>
          </a:xfrm>
          <a:prstGeom prst="rect">
            <a:avLst/>
          </a:prstGeom>
          <a:noFill/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989400"/>
              </p:ext>
            </p:extLst>
          </p:nvPr>
        </p:nvGraphicFramePr>
        <p:xfrm>
          <a:off x="1583160" y="471900"/>
          <a:ext cx="7560840" cy="1621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9036000" imgH="2043000" progId="Visio.Drawing.11">
                  <p:embed/>
                </p:oleObj>
              </mc:Choice>
              <mc:Fallback>
                <p:oleObj name="Visio" r:id="rId5" imgW="9036000" imgH="2043000" progId="Visio.Drawing.1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3160" y="471900"/>
                        <a:ext cx="7560840" cy="16216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352904" y="1376478"/>
            <a:ext cx="54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l-GR" dirty="0"/>
              <a:t>Π</a:t>
            </a:r>
            <a:endParaRPr lang="en-US" baseline="-25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436934" y="1031020"/>
            <a:ext cx="3924724" cy="658414"/>
            <a:chOff x="2087436" y="566620"/>
            <a:chExt cx="3924724" cy="658414"/>
          </a:xfrm>
        </p:grpSpPr>
        <p:sp>
          <p:nvSpPr>
            <p:cNvPr id="13" name="TextBox 12"/>
            <p:cNvSpPr txBox="1"/>
            <p:nvPr/>
          </p:nvSpPr>
          <p:spPr>
            <a:xfrm>
              <a:off x="2087436" y="855702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/>
                <a:t>α</a:t>
              </a:r>
              <a:r>
                <a:rPr lang="en-US" baseline="-25000" dirty="0"/>
                <a:t>k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53987" y="566620"/>
              <a:ext cx="758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/>
                <a:t>Π</a:t>
              </a:r>
              <a:r>
                <a:rPr lang="en-US" dirty="0"/>
                <a:t>+</a:t>
              </a:r>
              <a:r>
                <a:rPr lang="el-GR" dirty="0"/>
                <a:t>α</a:t>
              </a:r>
              <a:r>
                <a:rPr lang="en-US" baseline="-25000" dirty="0"/>
                <a:t>k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2248755" y="832368"/>
              <a:ext cx="91116" cy="1156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/>
            <p:cNvSpPr/>
            <p:nvPr/>
          </p:nvSpPr>
          <p:spPr>
            <a:xfrm>
              <a:off x="5486061" y="832992"/>
              <a:ext cx="108357" cy="1239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Rectangle 1"/>
          <p:cNvSpPr/>
          <p:nvPr/>
        </p:nvSpPr>
        <p:spPr>
          <a:xfrm>
            <a:off x="5092675" y="1393487"/>
            <a:ext cx="344637" cy="295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5134426" y="1489627"/>
            <a:ext cx="37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</a:t>
            </a:r>
            <a:endParaRPr lang="en-US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22189</TotalTime>
  <Words>2693</Words>
  <Application>Microsoft Office PowerPoint</Application>
  <PresentationFormat>On-screen Show (4:3)</PresentationFormat>
  <Paragraphs>607</Paragraphs>
  <Slides>69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Calibri</vt:lpstr>
      <vt:lpstr>Cambria Math</vt:lpstr>
      <vt:lpstr>Times New Roman</vt:lpstr>
      <vt:lpstr>TimesNewRomanPS</vt:lpstr>
      <vt:lpstr>TimesNewRomanPS-Italic</vt:lpstr>
      <vt:lpstr>Office Theme</vt:lpstr>
      <vt:lpstr>Visio</vt:lpstr>
      <vt:lpstr>Equation</vt:lpstr>
      <vt:lpstr>VOLTAGE  CONTROL   IN   INVERTERS</vt:lpstr>
      <vt:lpstr>1. Single Pulse Modulation</vt:lpstr>
      <vt:lpstr>PowerPoint Presentation</vt:lpstr>
      <vt:lpstr>PowerPoint Presentation</vt:lpstr>
      <vt:lpstr> SYMMETRICAL MULTIPLE PULSE WIDTH MODULATION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SELECTIVE HARMONIC ELIMINATION (SHE)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MINIMUM RIPPLE CURRENT PWM </vt:lpstr>
      <vt:lpstr>PowerPoint Presentation</vt:lpstr>
      <vt:lpstr> SINE PWM   (SPWM)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Selection of switching Frequency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 Side Current of PWM Inverter</vt:lpstr>
      <vt:lpstr>PowerPoint Presentation</vt:lpstr>
      <vt:lpstr>PowerPoint Presentation</vt:lpstr>
      <vt:lpstr>PowerPoint Presentation</vt:lpstr>
      <vt:lpstr>SPWM with Unipolar Voltage Switching</vt:lpstr>
      <vt:lpstr>PowerPoint Presentation</vt:lpstr>
      <vt:lpstr>PowerPoint Presentation</vt:lpstr>
      <vt:lpstr>PowerPoint Presentation</vt:lpstr>
      <vt:lpstr>SPWM in Three Phase Inverters</vt:lpstr>
      <vt:lpstr>SPWM in Three Phase Inverters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 Side Current of    3Ф  PWM Inverter</vt:lpstr>
      <vt:lpstr>PowerPoint Presentation</vt:lpstr>
      <vt:lpstr>PowerPoint Presentation</vt:lpstr>
      <vt:lpstr>Effect of Blanking time on output voltage in PWM inverters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Third Harmonic Injection PWM </vt:lpstr>
      <vt:lpstr>PowerPoint Presentation</vt:lpstr>
      <vt:lpstr>PowerPoint Presentation</vt:lpstr>
      <vt:lpstr>C- Filter to Eliminate Output Harmonics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PULSE WIDTH MODULATED INVERTERS</dc:title>
  <dc:creator>Saly George</dc:creator>
  <cp:lastModifiedBy>ANTU ROY</cp:lastModifiedBy>
  <cp:revision>555</cp:revision>
  <dcterms:created xsi:type="dcterms:W3CDTF">2006-08-16T00:00:00Z</dcterms:created>
  <dcterms:modified xsi:type="dcterms:W3CDTF">2024-01-24T19:36:33Z</dcterms:modified>
</cp:coreProperties>
</file>